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7" r:id="rId3"/>
    <p:sldId id="258" r:id="rId4"/>
    <p:sldId id="262" r:id="rId5"/>
    <p:sldId id="259" r:id="rId6"/>
    <p:sldId id="278" r:id="rId7"/>
    <p:sldId id="279" r:id="rId8"/>
    <p:sldId id="283" r:id="rId9"/>
    <p:sldId id="265" r:id="rId10"/>
    <p:sldId id="266" r:id="rId11"/>
    <p:sldId id="267" r:id="rId12"/>
    <p:sldId id="268" r:id="rId13"/>
    <p:sldId id="269" r:id="rId14"/>
    <p:sldId id="270" r:id="rId15"/>
    <p:sldId id="273" r:id="rId16"/>
    <p:sldId id="275" r:id="rId17"/>
    <p:sldId id="285" r:id="rId18"/>
    <p:sldId id="284" r:id="rId19"/>
    <p:sldId id="281" r:id="rId20"/>
    <p:sldId id="282" r:id="rId21"/>
    <p:sldId id="286" r:id="rId22"/>
    <p:sldId id="263" r:id="rId23"/>
    <p:sldId id="271" r:id="rId24"/>
  </p:sldIdLst>
  <p:sldSz cx="9144000" cy="6858000" type="screen4x3"/>
  <p:notesSz cx="6858000" cy="9144000"/>
  <p:custShowLst>
    <p:custShow name="Custom Show 1" id="0">
      <p:sldLst>
        <p:sld r:id="rId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9" autoAdjust="0"/>
    <p:restoredTop sz="89613" autoAdjust="0"/>
  </p:normalViewPr>
  <p:slideViewPr>
    <p:cSldViewPr>
      <p:cViewPr varScale="1">
        <p:scale>
          <a:sx n="66" d="100"/>
          <a:sy n="66" d="100"/>
        </p:scale>
        <p:origin x="-2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D89E4-201C-4527-9F38-312E5C89ECE6}" type="datetimeFigureOut">
              <a:rPr lang="en-US" smtClean="0"/>
              <a:t>9/24/2010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45C8B-E72F-4F93-8A53-CB5A61A8BF6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a:t>
            </a:r>
            <a:r>
              <a:rPr lang="en-US" baseline="0" dirty="0" smtClean="0"/>
              <a:t> points: 1. At the beginning (&lt;20 days) the error ratios are changing with addition of more data points; 2. the error ratios stabilize when the data series are long enough (&gt; 20 days); 3. the sum of the error ratios of short-term and baseline is close to 1 (with ~3% error).</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emphasize</a:t>
            </a:r>
            <a:r>
              <a:rPr lang="en-US" baseline="0" dirty="0" smtClean="0"/>
              <a:t> that the zero mean processes barely contribute to the mean biases.</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Inspired</a:t>
            </a:r>
            <a:r>
              <a:rPr lang="en-US" baseline="0" dirty="0" smtClean="0"/>
              <a:t> by previous slide, this slide is looking at the component contribution to the MB with addition of one day’s data points (24 hour) to the calculation at one time until long enough over the spatial variance to examine the temporal variation of component MB values. </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this slide on, examine the 2002 and 2005 simulations using the concepts introduced by earlier slides and emphasize that the short-term component doesn’t contribute to the mean bias at all.</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a:t>
            </a:r>
            <a:r>
              <a:rPr lang="en-US" baseline="0" dirty="0" smtClean="0"/>
              <a:t> at the spatial pattern of the Baseline RMSE and indicates that the SIP states have larger RMSEs in 2005 than in 2002.</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assume</a:t>
            </a:r>
            <a:r>
              <a:rPr lang="en-US" baseline="0" dirty="0" smtClean="0"/>
              <a:t> that the model has the same response to emissions at SIP states and non-SIP states, the significant increase of baseline errors and mean biases in 2005 must indicate that the emissions input was not properly captured in this year.</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a:t>
            </a:r>
            <a:r>
              <a:rPr lang="en-US" baseline="0" dirty="0" smtClean="0"/>
              <a:t> slide to further demonstrate the spatial distribution of errors for different component combinations and show the contribution of covariance part.</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examine</a:t>
            </a:r>
            <a:r>
              <a:rPr lang="en-US" baseline="0" dirty="0" smtClean="0"/>
              <a:t> the spatial pattern, i.e. site by site, of the mean bias and indicating that the conclusion applies to each of the sites.</a:t>
            </a:r>
            <a:endParaRPr lang="en-US" dirty="0"/>
          </a:p>
        </p:txBody>
      </p:sp>
      <p:sp>
        <p:nvSpPr>
          <p:cNvPr id="4" name="Slide Number Placeholder 3"/>
          <p:cNvSpPr>
            <a:spLocks noGrp="1"/>
          </p:cNvSpPr>
          <p:nvPr>
            <p:ph type="sldNum" sz="quarter" idx="10"/>
          </p:nvPr>
        </p:nvSpPr>
        <p:spPr/>
        <p:txBody>
          <a:bodyPr/>
          <a:lstStyle/>
          <a:p>
            <a:fld id="{50D45C8B-E72F-4F93-8A53-CB5A61A8BF6E}"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A5596-0B42-4CC2-B138-C37F56E559C3}" type="datetimeFigureOut">
              <a:rPr lang="en-US" smtClean="0"/>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A5596-0B42-4CC2-B138-C37F56E559C3}" type="datetimeFigureOut">
              <a:rPr lang="en-US" smtClean="0"/>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A5596-0B42-4CC2-B138-C37F56E559C3}" type="datetimeFigureOut">
              <a:rPr lang="en-US" smtClean="0"/>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1FF7D3E-5EBD-4FBF-A9FC-732A707826A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5B0D0AB-35A2-4A1B-AF00-2FED76E9B45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E740E28-0DA9-4A80-8116-1A4078314D8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A5596-0B42-4CC2-B138-C37F56E559C3}" type="datetimeFigureOut">
              <a:rPr lang="en-US" smtClean="0"/>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A5596-0B42-4CC2-B138-C37F56E559C3}" type="datetimeFigureOut">
              <a:rPr lang="en-US" smtClean="0"/>
              <a:t>9/14/2010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A5596-0B42-4CC2-B138-C37F56E559C3}" type="datetimeFigureOut">
              <a:rPr lang="en-US" smtClean="0"/>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A5596-0B42-4CC2-B138-C37F56E559C3}" type="datetimeFigureOut">
              <a:rPr lang="en-US" smtClean="0"/>
              <a:t>9/14/2010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A5596-0B42-4CC2-B138-C37F56E559C3}" type="datetimeFigureOut">
              <a:rPr lang="en-US" smtClean="0"/>
              <a:t>9/14/2010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A5596-0B42-4CC2-B138-C37F56E559C3}" type="datetimeFigureOut">
              <a:rPr lang="en-US" smtClean="0"/>
              <a:t>9/14/2010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A5596-0B42-4CC2-B138-C37F56E559C3}" type="datetimeFigureOut">
              <a:rPr lang="en-US" smtClean="0"/>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A5596-0B42-4CC2-B138-C37F56E559C3}" type="datetimeFigureOut">
              <a:rPr lang="en-US" smtClean="0"/>
              <a:t>9/14/2010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917AD3-A141-4259-B30E-F1FC20CD32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A5596-0B42-4CC2-B138-C37F56E559C3}" type="datetimeFigureOut">
              <a:rPr lang="en-US" smtClean="0"/>
              <a:t>9/14/2010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17AD3-A141-4259-B30E-F1FC20CD32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7.xml"/><Relationship Id="rId7" Type="http://schemas.openxmlformats.org/officeDocument/2006/relationships/image" Target="../media/image44.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3.wmf"/><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8001000" cy="2286000"/>
          </a:xfrm>
        </p:spPr>
        <p:txBody>
          <a:bodyPr>
            <a:normAutofit/>
          </a:bodyPr>
          <a:lstStyle/>
          <a:p>
            <a:r>
              <a:rPr lang="en-US" sz="3200" dirty="0"/>
              <a:t>Application and Analysis of </a:t>
            </a:r>
            <a:r>
              <a:rPr lang="en-US" sz="3200" dirty="0" err="1"/>
              <a:t>Kolmogorov-Zurbenko</a:t>
            </a:r>
            <a:r>
              <a:rPr lang="en-US" sz="3200" dirty="0"/>
              <a:t> Filter in the Dynamic Evaluation of a Regional Air Quality Model</a:t>
            </a:r>
            <a:br>
              <a:rPr lang="en-US" sz="3200" dirty="0"/>
            </a:br>
            <a:endParaRPr lang="en-US" sz="3200" dirty="0"/>
          </a:p>
        </p:txBody>
      </p:sp>
      <p:sp>
        <p:nvSpPr>
          <p:cNvPr id="3" name="Subtitle 2"/>
          <p:cNvSpPr>
            <a:spLocks noGrp="1"/>
          </p:cNvSpPr>
          <p:nvPr>
            <p:ph type="subTitle" idx="1"/>
          </p:nvPr>
        </p:nvSpPr>
        <p:spPr>
          <a:xfrm>
            <a:off x="457200" y="2743200"/>
            <a:ext cx="8077200" cy="3200400"/>
          </a:xfrm>
        </p:spPr>
        <p:txBody>
          <a:bodyPr>
            <a:normAutofit fontScale="92500" lnSpcReduction="20000"/>
          </a:bodyPr>
          <a:lstStyle/>
          <a:p>
            <a:r>
              <a:rPr lang="en-US" b="1" dirty="0" err="1"/>
              <a:t>Daiwen</a:t>
            </a:r>
            <a:r>
              <a:rPr lang="en-US" b="1" dirty="0"/>
              <a:t> </a:t>
            </a:r>
            <a:r>
              <a:rPr lang="en-US" b="1" dirty="0" smtClean="0"/>
              <a:t>Kang</a:t>
            </a:r>
            <a:endParaRPr lang="en-US" b="1" dirty="0"/>
          </a:p>
          <a:p>
            <a:r>
              <a:rPr lang="en-US" sz="2800" dirty="0"/>
              <a:t>Computer Science Corporation, Research Triangle Park, NC, USA</a:t>
            </a:r>
          </a:p>
          <a:p>
            <a:r>
              <a:rPr lang="en-US" dirty="0"/>
              <a:t> </a:t>
            </a:r>
          </a:p>
          <a:p>
            <a:r>
              <a:rPr lang="en-US" sz="3000" b="1" dirty="0"/>
              <a:t>S. </a:t>
            </a:r>
            <a:r>
              <a:rPr lang="en-US" sz="3000" b="1" dirty="0" smtClean="0"/>
              <a:t>T. </a:t>
            </a:r>
            <a:r>
              <a:rPr lang="en-US" sz="3000" b="1" dirty="0" err="1"/>
              <a:t>Rao</a:t>
            </a:r>
            <a:r>
              <a:rPr lang="en-US" sz="3000" b="1" dirty="0"/>
              <a:t>, </a:t>
            </a:r>
            <a:r>
              <a:rPr lang="en-US" sz="3000" b="1" dirty="0" err="1"/>
              <a:t>Rohit</a:t>
            </a:r>
            <a:r>
              <a:rPr lang="en-US" sz="3000" b="1" dirty="0"/>
              <a:t> </a:t>
            </a:r>
            <a:r>
              <a:rPr lang="en-US" sz="3000" b="1" dirty="0" err="1"/>
              <a:t>Mathur</a:t>
            </a:r>
            <a:r>
              <a:rPr lang="en-US" sz="3000" b="1" dirty="0"/>
              <a:t>, Sergey </a:t>
            </a:r>
            <a:r>
              <a:rPr lang="en-US" sz="3000" b="1" dirty="0" err="1"/>
              <a:t>Napelenok</a:t>
            </a:r>
            <a:r>
              <a:rPr lang="en-US" sz="3000" b="1" dirty="0"/>
              <a:t>, and Thomas Pierce </a:t>
            </a:r>
          </a:p>
          <a:p>
            <a:r>
              <a:rPr lang="en-US" sz="2800" dirty="0"/>
              <a:t>AMAD/NERL, U.S. Environmental Protection Agency, Research Triangle Park, NC, USA</a:t>
            </a:r>
          </a:p>
          <a:p>
            <a:endParaRPr lang="en-US" dirty="0"/>
          </a:p>
        </p:txBody>
      </p:sp>
    </p:spTree>
  </p:cSld>
  <p:clrMapOvr>
    <a:masterClrMapping/>
  </p:clrMapOvr>
  <p:transition advTm="1793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sz="quarter"/>
          </p:nvPr>
        </p:nvSpPr>
        <p:spPr/>
        <p:txBody>
          <a:bodyPr/>
          <a:lstStyle/>
          <a:p>
            <a:r>
              <a:rPr lang="en-US" sz="2800"/>
              <a:t>RMSE for Hourly O</a:t>
            </a:r>
            <a:r>
              <a:rPr lang="en-US" sz="2800" baseline="-25000"/>
              <a:t>3</a:t>
            </a:r>
            <a:r>
              <a:rPr lang="en-US" sz="2800"/>
              <a:t> and Baseline Component </a:t>
            </a:r>
          </a:p>
        </p:txBody>
      </p:sp>
      <p:pic>
        <p:nvPicPr>
          <p:cNvPr id="16393" name="Picture 9"/>
          <p:cNvPicPr>
            <a:picLocks noChangeAspect="1" noChangeArrowheads="1"/>
          </p:cNvPicPr>
          <p:nvPr>
            <p:ph sz="quarter" idx="1"/>
          </p:nvPr>
        </p:nvPicPr>
        <p:blipFill>
          <a:blip r:embed="rId2"/>
          <a:srcRect/>
          <a:stretch>
            <a:fillRect/>
          </a:stretch>
        </p:blipFill>
        <p:spPr>
          <a:xfrm>
            <a:off x="457200" y="1677988"/>
            <a:ext cx="4038600" cy="2028825"/>
          </a:xfrm>
          <a:noFill/>
          <a:ln/>
        </p:spPr>
      </p:pic>
      <p:pic>
        <p:nvPicPr>
          <p:cNvPr id="16394" name="Picture 10"/>
          <p:cNvPicPr>
            <a:picLocks noChangeAspect="1" noChangeArrowheads="1"/>
          </p:cNvPicPr>
          <p:nvPr>
            <p:ph sz="quarter" idx="3"/>
          </p:nvPr>
        </p:nvPicPr>
        <p:blipFill>
          <a:blip r:embed="rId3"/>
          <a:srcRect/>
          <a:stretch>
            <a:fillRect/>
          </a:stretch>
        </p:blipFill>
        <p:spPr>
          <a:xfrm>
            <a:off x="457200" y="3733800"/>
            <a:ext cx="2368550" cy="2819400"/>
          </a:xfrm>
          <a:noFill/>
          <a:ln/>
        </p:spPr>
      </p:pic>
      <p:sp>
        <p:nvSpPr>
          <p:cNvPr id="16395" name="Text Box 11"/>
          <p:cNvSpPr txBox="1">
            <a:spLocks noChangeArrowheads="1"/>
          </p:cNvSpPr>
          <p:nvPr/>
        </p:nvSpPr>
        <p:spPr bwMode="auto">
          <a:xfrm>
            <a:off x="685800" y="3276600"/>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pic>
        <p:nvPicPr>
          <p:cNvPr id="16397" name="Picture 13"/>
          <p:cNvPicPr>
            <a:picLocks noChangeAspect="1" noChangeArrowheads="1"/>
          </p:cNvPicPr>
          <p:nvPr>
            <p:ph sz="quarter" idx="2"/>
          </p:nvPr>
        </p:nvPicPr>
        <p:blipFill>
          <a:blip r:embed="rId4"/>
          <a:srcRect/>
          <a:stretch>
            <a:fillRect/>
          </a:stretch>
        </p:blipFill>
        <p:spPr>
          <a:xfrm>
            <a:off x="4648200" y="1681163"/>
            <a:ext cx="4038600" cy="2024062"/>
          </a:xfrm>
          <a:noFill/>
          <a:ln/>
        </p:spPr>
      </p:pic>
      <p:pic>
        <p:nvPicPr>
          <p:cNvPr id="16398" name="Picture 14"/>
          <p:cNvPicPr>
            <a:picLocks noChangeAspect="1" noChangeArrowheads="1"/>
          </p:cNvPicPr>
          <p:nvPr>
            <p:ph sz="quarter" idx="4"/>
          </p:nvPr>
        </p:nvPicPr>
        <p:blipFill>
          <a:blip r:embed="rId5"/>
          <a:srcRect/>
          <a:stretch>
            <a:fillRect/>
          </a:stretch>
        </p:blipFill>
        <p:spPr>
          <a:xfrm>
            <a:off x="6326188" y="3733800"/>
            <a:ext cx="2374900" cy="2819400"/>
          </a:xfrm>
          <a:noFill/>
          <a:ln/>
        </p:spPr>
      </p:pic>
      <p:sp>
        <p:nvSpPr>
          <p:cNvPr id="16399" name="Text Box 15"/>
          <p:cNvSpPr txBox="1">
            <a:spLocks noChangeArrowheads="1"/>
          </p:cNvSpPr>
          <p:nvPr/>
        </p:nvSpPr>
        <p:spPr bwMode="auto">
          <a:xfrm>
            <a:off x="4779963" y="3219450"/>
            <a:ext cx="1163637" cy="304800"/>
          </a:xfrm>
          <a:prstGeom prst="rect">
            <a:avLst/>
          </a:prstGeom>
          <a:noFill/>
          <a:ln w="9525">
            <a:noFill/>
            <a:miter lim="800000"/>
            <a:headEnd/>
            <a:tailEnd/>
          </a:ln>
          <a:effectLst/>
        </p:spPr>
        <p:txBody>
          <a:bodyPr>
            <a:spAutoFit/>
          </a:bodyPr>
          <a:lstStyle/>
          <a:p>
            <a:pPr>
              <a:spcBef>
                <a:spcPct val="50000"/>
              </a:spcBef>
            </a:pPr>
            <a:r>
              <a:rPr lang="en-US" sz="1400" b="1"/>
              <a:t>BL RMSE</a:t>
            </a:r>
            <a:endParaRPr lang="en-US" sz="1400" b="1" baseline="-25000"/>
          </a:p>
        </p:txBody>
      </p:sp>
      <p:sp>
        <p:nvSpPr>
          <p:cNvPr id="16401" name="Text Box 17"/>
          <p:cNvSpPr txBox="1">
            <a:spLocks noChangeArrowheads="1"/>
          </p:cNvSpPr>
          <p:nvPr/>
        </p:nvSpPr>
        <p:spPr bwMode="auto">
          <a:xfrm>
            <a:off x="1654175" y="4014788"/>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sp>
        <p:nvSpPr>
          <p:cNvPr id="16402" name="Text Box 18"/>
          <p:cNvSpPr txBox="1">
            <a:spLocks noChangeArrowheads="1"/>
          </p:cNvSpPr>
          <p:nvPr/>
        </p:nvSpPr>
        <p:spPr bwMode="auto">
          <a:xfrm>
            <a:off x="7523163" y="4114800"/>
            <a:ext cx="1163637" cy="304800"/>
          </a:xfrm>
          <a:prstGeom prst="rect">
            <a:avLst/>
          </a:prstGeom>
          <a:noFill/>
          <a:ln w="9525">
            <a:noFill/>
            <a:miter lim="800000"/>
            <a:headEnd/>
            <a:tailEnd/>
          </a:ln>
          <a:effectLst/>
        </p:spPr>
        <p:txBody>
          <a:bodyPr>
            <a:spAutoFit/>
          </a:bodyPr>
          <a:lstStyle/>
          <a:p>
            <a:pPr>
              <a:spcBef>
                <a:spcPct val="50000"/>
              </a:spcBef>
            </a:pPr>
            <a:r>
              <a:rPr lang="en-US" sz="1400" b="1"/>
              <a:t>BL RMSE</a:t>
            </a:r>
            <a:endParaRPr lang="en-US" sz="1400" b="1" baseline="-25000"/>
          </a:p>
        </p:txBody>
      </p:sp>
      <p:sp>
        <p:nvSpPr>
          <p:cNvPr id="16403" name="Text Box 19"/>
          <p:cNvSpPr txBox="1">
            <a:spLocks noChangeArrowheads="1"/>
          </p:cNvSpPr>
          <p:nvPr/>
        </p:nvSpPr>
        <p:spPr bwMode="auto">
          <a:xfrm>
            <a:off x="3124200" y="3962400"/>
            <a:ext cx="3124200" cy="1465263"/>
          </a:xfrm>
          <a:prstGeom prst="rect">
            <a:avLst/>
          </a:prstGeom>
          <a:noFill/>
          <a:ln w="9525">
            <a:noFill/>
            <a:miter lim="800000"/>
            <a:headEnd/>
            <a:tailEnd/>
          </a:ln>
          <a:effectLst/>
        </p:spPr>
        <p:txBody>
          <a:bodyPr>
            <a:spAutoFit/>
          </a:bodyPr>
          <a:lstStyle/>
          <a:p>
            <a:pPr>
              <a:spcBef>
                <a:spcPct val="50000"/>
              </a:spcBef>
            </a:pPr>
            <a:r>
              <a:rPr lang="en-US" sz="1800" b="1"/>
              <a:t>The RMSEs for baseline component are much smaller than O</a:t>
            </a:r>
            <a:r>
              <a:rPr lang="en-US" sz="1800" b="1" baseline="-25000"/>
              <a:t>3</a:t>
            </a:r>
            <a:r>
              <a:rPr lang="en-US" sz="1800" b="1"/>
              <a:t> RMSEs (the BL contributes ~30% of the total O</a:t>
            </a:r>
            <a:r>
              <a:rPr lang="en-US" sz="1800" b="1" baseline="-25000"/>
              <a:t>3</a:t>
            </a:r>
            <a:r>
              <a:rPr lang="en-US" sz="1800" b="1"/>
              <a:t> errors)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ph sz="quarter" idx="4"/>
          </p:nvPr>
        </p:nvPicPr>
        <p:blipFill>
          <a:blip r:embed="rId2"/>
          <a:srcRect/>
          <a:stretch>
            <a:fillRect/>
          </a:stretch>
        </p:blipFill>
        <p:spPr>
          <a:xfrm>
            <a:off x="6329363" y="3733800"/>
            <a:ext cx="2357437" cy="2819400"/>
          </a:xfrm>
          <a:noFill/>
          <a:ln/>
        </p:spPr>
      </p:pic>
      <p:pic>
        <p:nvPicPr>
          <p:cNvPr id="18445" name="Picture 13"/>
          <p:cNvPicPr>
            <a:picLocks noChangeAspect="1" noChangeArrowheads="1"/>
          </p:cNvPicPr>
          <p:nvPr>
            <p:ph sz="quarter" idx="2"/>
          </p:nvPr>
        </p:nvPicPr>
        <p:blipFill>
          <a:blip r:embed="rId3"/>
          <a:srcRect/>
          <a:stretch>
            <a:fillRect/>
          </a:stretch>
        </p:blipFill>
        <p:spPr>
          <a:xfrm>
            <a:off x="4648200" y="1677988"/>
            <a:ext cx="4038600" cy="2028825"/>
          </a:xfrm>
          <a:noFill/>
          <a:ln/>
        </p:spPr>
      </p:pic>
      <p:sp>
        <p:nvSpPr>
          <p:cNvPr id="18434" name="Rectangle 2"/>
          <p:cNvSpPr>
            <a:spLocks noGrp="1" noChangeArrowheads="1"/>
          </p:cNvSpPr>
          <p:nvPr>
            <p:ph type="title" sz="quarter"/>
          </p:nvPr>
        </p:nvSpPr>
        <p:spPr>
          <a:xfrm>
            <a:off x="228600" y="274638"/>
            <a:ext cx="8686800" cy="1143000"/>
          </a:xfrm>
        </p:spPr>
        <p:txBody>
          <a:bodyPr/>
          <a:lstStyle/>
          <a:p>
            <a:r>
              <a:rPr lang="en-US" sz="2800"/>
              <a:t>RMSE for Hourly O</a:t>
            </a:r>
            <a:r>
              <a:rPr lang="en-US" sz="2800" baseline="-25000"/>
              <a:t>3</a:t>
            </a:r>
            <a:r>
              <a:rPr lang="en-US" sz="2800"/>
              <a:t> and Short-term (ST) Component </a:t>
            </a:r>
          </a:p>
        </p:txBody>
      </p:sp>
      <p:pic>
        <p:nvPicPr>
          <p:cNvPr id="18435" name="Picture 3"/>
          <p:cNvPicPr>
            <a:picLocks noChangeAspect="1" noChangeArrowheads="1"/>
          </p:cNvPicPr>
          <p:nvPr>
            <p:ph sz="quarter" idx="1"/>
          </p:nvPr>
        </p:nvPicPr>
        <p:blipFill>
          <a:blip r:embed="rId4"/>
          <a:srcRect/>
          <a:stretch>
            <a:fillRect/>
          </a:stretch>
        </p:blipFill>
        <p:spPr>
          <a:xfrm>
            <a:off x="457200" y="1677988"/>
            <a:ext cx="4038600" cy="2028825"/>
          </a:xfrm>
          <a:noFill/>
          <a:ln/>
        </p:spPr>
      </p:pic>
      <p:pic>
        <p:nvPicPr>
          <p:cNvPr id="18436" name="Picture 4"/>
          <p:cNvPicPr>
            <a:picLocks noChangeAspect="1" noChangeArrowheads="1"/>
          </p:cNvPicPr>
          <p:nvPr>
            <p:ph sz="quarter" idx="3"/>
          </p:nvPr>
        </p:nvPicPr>
        <p:blipFill>
          <a:blip r:embed="rId5"/>
          <a:srcRect/>
          <a:stretch>
            <a:fillRect/>
          </a:stretch>
        </p:blipFill>
        <p:spPr>
          <a:xfrm>
            <a:off x="457200" y="3733800"/>
            <a:ext cx="2368550" cy="2819400"/>
          </a:xfrm>
          <a:noFill/>
          <a:ln/>
        </p:spPr>
      </p:pic>
      <p:sp>
        <p:nvSpPr>
          <p:cNvPr id="18437" name="Text Box 5"/>
          <p:cNvSpPr txBox="1">
            <a:spLocks noChangeArrowheads="1"/>
          </p:cNvSpPr>
          <p:nvPr/>
        </p:nvSpPr>
        <p:spPr bwMode="auto">
          <a:xfrm>
            <a:off x="685800" y="3276600"/>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sp>
        <p:nvSpPr>
          <p:cNvPr id="18440" name="Text Box 8"/>
          <p:cNvSpPr txBox="1">
            <a:spLocks noChangeArrowheads="1"/>
          </p:cNvSpPr>
          <p:nvPr/>
        </p:nvSpPr>
        <p:spPr bwMode="auto">
          <a:xfrm>
            <a:off x="4779963" y="3219450"/>
            <a:ext cx="1163637" cy="304800"/>
          </a:xfrm>
          <a:prstGeom prst="rect">
            <a:avLst/>
          </a:prstGeom>
          <a:noFill/>
          <a:ln w="9525">
            <a:noFill/>
            <a:miter lim="800000"/>
            <a:headEnd/>
            <a:tailEnd/>
          </a:ln>
          <a:effectLst/>
        </p:spPr>
        <p:txBody>
          <a:bodyPr>
            <a:spAutoFit/>
          </a:bodyPr>
          <a:lstStyle/>
          <a:p>
            <a:pPr>
              <a:spcBef>
                <a:spcPct val="50000"/>
              </a:spcBef>
            </a:pPr>
            <a:r>
              <a:rPr lang="en-US" sz="1400" b="1"/>
              <a:t>ST RMSE</a:t>
            </a:r>
            <a:endParaRPr lang="en-US" sz="1400" b="1" baseline="-25000"/>
          </a:p>
        </p:txBody>
      </p:sp>
      <p:sp>
        <p:nvSpPr>
          <p:cNvPr id="18441" name="Text Box 9"/>
          <p:cNvSpPr txBox="1">
            <a:spLocks noChangeArrowheads="1"/>
          </p:cNvSpPr>
          <p:nvPr/>
        </p:nvSpPr>
        <p:spPr bwMode="auto">
          <a:xfrm>
            <a:off x="1654175" y="4014788"/>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sp>
        <p:nvSpPr>
          <p:cNvPr id="18442" name="Text Box 10"/>
          <p:cNvSpPr txBox="1">
            <a:spLocks noChangeArrowheads="1"/>
          </p:cNvSpPr>
          <p:nvPr/>
        </p:nvSpPr>
        <p:spPr bwMode="auto">
          <a:xfrm>
            <a:off x="7523163" y="4038600"/>
            <a:ext cx="1163637" cy="304800"/>
          </a:xfrm>
          <a:prstGeom prst="rect">
            <a:avLst/>
          </a:prstGeom>
          <a:noFill/>
          <a:ln w="9525">
            <a:noFill/>
            <a:miter lim="800000"/>
            <a:headEnd/>
            <a:tailEnd/>
          </a:ln>
          <a:effectLst/>
        </p:spPr>
        <p:txBody>
          <a:bodyPr>
            <a:spAutoFit/>
          </a:bodyPr>
          <a:lstStyle/>
          <a:p>
            <a:pPr>
              <a:spcBef>
                <a:spcPct val="50000"/>
              </a:spcBef>
            </a:pPr>
            <a:r>
              <a:rPr lang="en-US" sz="1400" b="1"/>
              <a:t>ST RMSE</a:t>
            </a:r>
            <a:endParaRPr lang="en-US" sz="1400" b="1" baseline="-25000"/>
          </a:p>
        </p:txBody>
      </p:sp>
      <p:sp>
        <p:nvSpPr>
          <p:cNvPr id="18448" name="Text Box 16"/>
          <p:cNvSpPr txBox="1">
            <a:spLocks noChangeArrowheads="1"/>
          </p:cNvSpPr>
          <p:nvPr/>
        </p:nvSpPr>
        <p:spPr bwMode="auto">
          <a:xfrm>
            <a:off x="3124200" y="4114800"/>
            <a:ext cx="3124200" cy="1739900"/>
          </a:xfrm>
          <a:prstGeom prst="rect">
            <a:avLst/>
          </a:prstGeom>
          <a:noFill/>
          <a:ln w="9525">
            <a:noFill/>
            <a:miter lim="800000"/>
            <a:headEnd/>
            <a:tailEnd/>
          </a:ln>
          <a:effectLst/>
        </p:spPr>
        <p:txBody>
          <a:bodyPr>
            <a:spAutoFit/>
          </a:bodyPr>
          <a:lstStyle/>
          <a:p>
            <a:pPr>
              <a:spcBef>
                <a:spcPct val="50000"/>
              </a:spcBef>
            </a:pPr>
            <a:r>
              <a:rPr lang="en-US" sz="1800" b="1"/>
              <a:t>Short-term components play a major role in the total errors of hourly O</a:t>
            </a:r>
            <a:r>
              <a:rPr lang="en-US" sz="1800" b="1" baseline="-25000"/>
              <a:t>3</a:t>
            </a:r>
            <a:r>
              <a:rPr lang="en-US" sz="1800" b="1"/>
              <a:t> simulations, which contributes ~70% to the total errors.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14"/>
          <p:cNvPicPr>
            <a:picLocks noChangeAspect="1" noChangeArrowheads="1"/>
          </p:cNvPicPr>
          <p:nvPr>
            <p:ph sz="quarter" idx="4"/>
          </p:nvPr>
        </p:nvPicPr>
        <p:blipFill>
          <a:blip r:embed="rId2"/>
          <a:srcRect/>
          <a:stretch>
            <a:fillRect/>
          </a:stretch>
        </p:blipFill>
        <p:spPr>
          <a:xfrm>
            <a:off x="6332538" y="3733800"/>
            <a:ext cx="2344737" cy="2819400"/>
          </a:xfrm>
          <a:noFill/>
          <a:ln/>
        </p:spPr>
      </p:pic>
      <p:pic>
        <p:nvPicPr>
          <p:cNvPr id="19469" name="Picture 13"/>
          <p:cNvPicPr>
            <a:picLocks noChangeAspect="1" noChangeArrowheads="1"/>
          </p:cNvPicPr>
          <p:nvPr>
            <p:ph sz="quarter" idx="2"/>
          </p:nvPr>
        </p:nvPicPr>
        <p:blipFill>
          <a:blip r:embed="rId3"/>
          <a:srcRect/>
          <a:stretch>
            <a:fillRect/>
          </a:stretch>
        </p:blipFill>
        <p:spPr>
          <a:xfrm>
            <a:off x="4648200" y="1684338"/>
            <a:ext cx="4038600" cy="2016125"/>
          </a:xfrm>
          <a:noFill/>
          <a:ln/>
        </p:spPr>
      </p:pic>
      <p:sp>
        <p:nvSpPr>
          <p:cNvPr id="19460" name="Rectangle 4"/>
          <p:cNvSpPr>
            <a:spLocks noGrp="1" noChangeArrowheads="1"/>
          </p:cNvSpPr>
          <p:nvPr>
            <p:ph type="title" sz="quarter"/>
          </p:nvPr>
        </p:nvSpPr>
        <p:spPr>
          <a:xfrm>
            <a:off x="228600" y="274638"/>
            <a:ext cx="8686800" cy="1143000"/>
          </a:xfrm>
        </p:spPr>
        <p:txBody>
          <a:bodyPr/>
          <a:lstStyle/>
          <a:p>
            <a:r>
              <a:rPr lang="en-US" sz="2400"/>
              <a:t>RMSE for Hourly O</a:t>
            </a:r>
            <a:r>
              <a:rPr lang="en-US" sz="2400" baseline="-25000"/>
              <a:t>3</a:t>
            </a:r>
            <a:r>
              <a:rPr lang="en-US" sz="2400"/>
              <a:t> and Combined ST+BL Components</a:t>
            </a:r>
          </a:p>
        </p:txBody>
      </p:sp>
      <p:pic>
        <p:nvPicPr>
          <p:cNvPr id="19461" name="Picture 5"/>
          <p:cNvPicPr>
            <a:picLocks noChangeAspect="1" noChangeArrowheads="1"/>
          </p:cNvPicPr>
          <p:nvPr>
            <p:ph sz="quarter" idx="1"/>
          </p:nvPr>
        </p:nvPicPr>
        <p:blipFill>
          <a:blip r:embed="rId4"/>
          <a:srcRect/>
          <a:stretch>
            <a:fillRect/>
          </a:stretch>
        </p:blipFill>
        <p:spPr>
          <a:xfrm>
            <a:off x="457200" y="1677988"/>
            <a:ext cx="4038600" cy="2028825"/>
          </a:xfrm>
          <a:noFill/>
          <a:ln/>
        </p:spPr>
      </p:pic>
      <p:pic>
        <p:nvPicPr>
          <p:cNvPr id="19462" name="Picture 6"/>
          <p:cNvPicPr>
            <a:picLocks noChangeAspect="1" noChangeArrowheads="1"/>
          </p:cNvPicPr>
          <p:nvPr>
            <p:ph sz="quarter" idx="3"/>
          </p:nvPr>
        </p:nvPicPr>
        <p:blipFill>
          <a:blip r:embed="rId5"/>
          <a:srcRect/>
          <a:stretch>
            <a:fillRect/>
          </a:stretch>
        </p:blipFill>
        <p:spPr>
          <a:xfrm>
            <a:off x="457200" y="3733800"/>
            <a:ext cx="2368550" cy="2819400"/>
          </a:xfrm>
          <a:noFill/>
          <a:ln/>
        </p:spPr>
      </p:pic>
      <p:sp>
        <p:nvSpPr>
          <p:cNvPr id="19463" name="Text Box 7"/>
          <p:cNvSpPr txBox="1">
            <a:spLocks noChangeArrowheads="1"/>
          </p:cNvSpPr>
          <p:nvPr/>
        </p:nvSpPr>
        <p:spPr bwMode="auto">
          <a:xfrm>
            <a:off x="685800" y="3276600"/>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sp>
        <p:nvSpPr>
          <p:cNvPr id="19464" name="Text Box 8"/>
          <p:cNvSpPr txBox="1">
            <a:spLocks noChangeArrowheads="1"/>
          </p:cNvSpPr>
          <p:nvPr/>
        </p:nvSpPr>
        <p:spPr bwMode="auto">
          <a:xfrm>
            <a:off x="4779963" y="3276600"/>
            <a:ext cx="1316037" cy="304800"/>
          </a:xfrm>
          <a:prstGeom prst="rect">
            <a:avLst/>
          </a:prstGeom>
          <a:noFill/>
          <a:ln w="9525">
            <a:noFill/>
            <a:miter lim="800000"/>
            <a:headEnd/>
            <a:tailEnd/>
          </a:ln>
          <a:effectLst/>
        </p:spPr>
        <p:txBody>
          <a:bodyPr>
            <a:spAutoFit/>
          </a:bodyPr>
          <a:lstStyle/>
          <a:p>
            <a:pPr>
              <a:spcBef>
                <a:spcPct val="50000"/>
              </a:spcBef>
            </a:pPr>
            <a:r>
              <a:rPr lang="en-US" sz="1400" b="1"/>
              <a:t>ST+BL RMSE</a:t>
            </a:r>
            <a:endParaRPr lang="en-US" sz="1400" b="1" baseline="-25000"/>
          </a:p>
        </p:txBody>
      </p:sp>
      <p:sp>
        <p:nvSpPr>
          <p:cNvPr id="19465" name="Text Box 9"/>
          <p:cNvSpPr txBox="1">
            <a:spLocks noChangeArrowheads="1"/>
          </p:cNvSpPr>
          <p:nvPr/>
        </p:nvSpPr>
        <p:spPr bwMode="auto">
          <a:xfrm>
            <a:off x="1654175" y="4014788"/>
            <a:ext cx="1066800" cy="304800"/>
          </a:xfrm>
          <a:prstGeom prst="rect">
            <a:avLst/>
          </a:prstGeom>
          <a:noFill/>
          <a:ln w="9525">
            <a:noFill/>
            <a:miter lim="800000"/>
            <a:headEnd/>
            <a:tailEnd/>
          </a:ln>
          <a:effectLst/>
        </p:spPr>
        <p:txBody>
          <a:bodyPr>
            <a:spAutoFit/>
          </a:bodyPr>
          <a:lstStyle/>
          <a:p>
            <a:pPr>
              <a:spcBef>
                <a:spcPct val="50000"/>
              </a:spcBef>
            </a:pPr>
            <a:r>
              <a:rPr lang="en-US" sz="1400" b="1"/>
              <a:t>O</a:t>
            </a:r>
            <a:r>
              <a:rPr lang="en-US" sz="1400" b="1" baseline="-25000"/>
              <a:t>3 </a:t>
            </a:r>
            <a:r>
              <a:rPr lang="en-US" sz="1400" b="1"/>
              <a:t>RMSE</a:t>
            </a:r>
            <a:r>
              <a:rPr lang="en-US" sz="1400" b="1" baseline="-25000"/>
              <a:t> </a:t>
            </a:r>
          </a:p>
        </p:txBody>
      </p:sp>
      <p:sp>
        <p:nvSpPr>
          <p:cNvPr id="19466" name="Text Box 10"/>
          <p:cNvSpPr txBox="1">
            <a:spLocks noChangeArrowheads="1"/>
          </p:cNvSpPr>
          <p:nvPr/>
        </p:nvSpPr>
        <p:spPr bwMode="auto">
          <a:xfrm>
            <a:off x="7370763" y="4038600"/>
            <a:ext cx="1316037" cy="304800"/>
          </a:xfrm>
          <a:prstGeom prst="rect">
            <a:avLst/>
          </a:prstGeom>
          <a:noFill/>
          <a:ln w="9525">
            <a:noFill/>
            <a:miter lim="800000"/>
            <a:headEnd/>
            <a:tailEnd/>
          </a:ln>
          <a:effectLst/>
        </p:spPr>
        <p:txBody>
          <a:bodyPr>
            <a:spAutoFit/>
          </a:bodyPr>
          <a:lstStyle/>
          <a:p>
            <a:pPr>
              <a:spcBef>
                <a:spcPct val="50000"/>
              </a:spcBef>
            </a:pPr>
            <a:r>
              <a:rPr lang="en-US" sz="1400" b="1"/>
              <a:t>ST+BL RMSE</a:t>
            </a:r>
            <a:endParaRPr lang="en-US" sz="1400" b="1" baseline="-25000"/>
          </a:p>
        </p:txBody>
      </p:sp>
      <p:sp>
        <p:nvSpPr>
          <p:cNvPr id="19471" name="Text Box 15"/>
          <p:cNvSpPr txBox="1">
            <a:spLocks noChangeArrowheads="1"/>
          </p:cNvSpPr>
          <p:nvPr/>
        </p:nvSpPr>
        <p:spPr bwMode="auto">
          <a:xfrm>
            <a:off x="3124200" y="4114800"/>
            <a:ext cx="3124200" cy="1739900"/>
          </a:xfrm>
          <a:prstGeom prst="rect">
            <a:avLst/>
          </a:prstGeom>
          <a:noFill/>
          <a:ln w="9525">
            <a:noFill/>
            <a:miter lim="800000"/>
            <a:headEnd/>
            <a:tailEnd/>
          </a:ln>
          <a:effectLst/>
        </p:spPr>
        <p:txBody>
          <a:bodyPr>
            <a:spAutoFit/>
          </a:bodyPr>
          <a:lstStyle/>
          <a:p>
            <a:pPr>
              <a:spcBef>
                <a:spcPct val="50000"/>
              </a:spcBef>
            </a:pPr>
            <a:r>
              <a:rPr lang="en-US" sz="1800" b="1"/>
              <a:t>The combined RMSE values of short-term components and baseline component are almost identical to the RMSE values of hourly O</a:t>
            </a:r>
            <a:r>
              <a:rPr lang="en-US" sz="1800" b="1" baseline="-25000"/>
              <a:t>3</a:t>
            </a:r>
            <a:r>
              <a:rPr lang="en-US" sz="1800" b="1"/>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lstStyle/>
          <a:p>
            <a:r>
              <a:rPr lang="en-US" sz="2800" dirty="0" smtClean="0"/>
              <a:t>Short-term and Baseline </a:t>
            </a:r>
            <a:r>
              <a:rPr lang="en-US" sz="2800" dirty="0" smtClean="0"/>
              <a:t>Error Ratios Relative to </a:t>
            </a:r>
            <a:r>
              <a:rPr lang="en-US" sz="2800" dirty="0" smtClean="0"/>
              <a:t>O</a:t>
            </a:r>
            <a:r>
              <a:rPr lang="en-US" sz="2800" baseline="-25000" dirty="0" smtClean="0"/>
              <a:t>3</a:t>
            </a:r>
            <a:endParaRPr lang="en-US" sz="2800" baseline="-25000" dirty="0"/>
          </a:p>
        </p:txBody>
      </p:sp>
      <p:pic>
        <p:nvPicPr>
          <p:cNvPr id="77826" name="Picture 2"/>
          <p:cNvPicPr>
            <a:picLocks noGrp="1" noChangeAspect="1" noChangeArrowheads="1"/>
          </p:cNvPicPr>
          <p:nvPr>
            <p:ph sz="half" idx="1"/>
          </p:nvPr>
        </p:nvPicPr>
        <p:blipFill>
          <a:blip r:embed="rId4"/>
          <a:srcRect/>
          <a:stretch>
            <a:fillRect/>
          </a:stretch>
        </p:blipFill>
        <p:spPr bwMode="auto">
          <a:xfrm>
            <a:off x="381000" y="914400"/>
            <a:ext cx="4038600" cy="3783531"/>
          </a:xfrm>
          <a:prstGeom prst="rect">
            <a:avLst/>
          </a:prstGeom>
          <a:noFill/>
          <a:ln w="9525">
            <a:noFill/>
            <a:miter lim="800000"/>
            <a:headEnd/>
            <a:tailEnd/>
          </a:ln>
          <a:effectLst/>
        </p:spPr>
      </p:pic>
      <p:pic>
        <p:nvPicPr>
          <p:cNvPr id="77827" name="Picture 3"/>
          <p:cNvPicPr>
            <a:picLocks noGrp="1" noChangeAspect="1" noChangeArrowheads="1"/>
          </p:cNvPicPr>
          <p:nvPr>
            <p:ph sz="quarter" idx="2"/>
          </p:nvPr>
        </p:nvPicPr>
        <p:blipFill>
          <a:blip r:embed="rId5"/>
          <a:srcRect/>
          <a:stretch>
            <a:fillRect/>
          </a:stretch>
        </p:blipFill>
        <p:spPr bwMode="auto">
          <a:xfrm>
            <a:off x="5029200" y="838200"/>
            <a:ext cx="3352800" cy="2489918"/>
          </a:xfrm>
          <a:prstGeom prst="rect">
            <a:avLst/>
          </a:prstGeom>
          <a:noFill/>
          <a:ln w="9525">
            <a:noFill/>
            <a:miter lim="800000"/>
            <a:headEnd/>
            <a:tailEnd/>
          </a:ln>
          <a:effectLst/>
        </p:spPr>
      </p:pic>
      <p:pic>
        <p:nvPicPr>
          <p:cNvPr id="77829" name="Picture 5"/>
          <p:cNvPicPr>
            <a:picLocks noGrp="1" noChangeAspect="1" noChangeArrowheads="1"/>
          </p:cNvPicPr>
          <p:nvPr>
            <p:ph sz="quarter" idx="3"/>
          </p:nvPr>
        </p:nvPicPr>
        <p:blipFill>
          <a:blip r:embed="rId6"/>
          <a:srcRect/>
          <a:stretch>
            <a:fillRect/>
          </a:stretch>
        </p:blipFill>
        <p:spPr bwMode="auto">
          <a:xfrm>
            <a:off x="4953000" y="3276600"/>
            <a:ext cx="3429000" cy="2510524"/>
          </a:xfrm>
          <a:prstGeom prst="rect">
            <a:avLst/>
          </a:prstGeom>
          <a:noFill/>
          <a:ln w="9525">
            <a:noFill/>
            <a:miter lim="800000"/>
            <a:headEnd/>
            <a:tailEnd/>
          </a:ln>
          <a:effectLst/>
        </p:spPr>
      </p:pic>
      <p:sp>
        <p:nvSpPr>
          <p:cNvPr id="10" name="TextBox 9"/>
          <p:cNvSpPr txBox="1"/>
          <p:nvPr/>
        </p:nvSpPr>
        <p:spPr>
          <a:xfrm>
            <a:off x="2590800" y="1066800"/>
            <a:ext cx="1676400" cy="369332"/>
          </a:xfrm>
          <a:prstGeom prst="rect">
            <a:avLst/>
          </a:prstGeom>
          <a:noFill/>
        </p:spPr>
        <p:txBody>
          <a:bodyPr wrap="square" rtlCol="0">
            <a:spAutoFit/>
          </a:bodyPr>
          <a:lstStyle/>
          <a:p>
            <a:r>
              <a:rPr lang="en-US" dirty="0" smtClean="0"/>
              <a:t>2006 Summer</a:t>
            </a:r>
            <a:endParaRPr lang="en-US" dirty="0"/>
          </a:p>
        </p:txBody>
      </p:sp>
      <p:sp>
        <p:nvSpPr>
          <p:cNvPr id="11" name="TextBox 10"/>
          <p:cNvSpPr txBox="1"/>
          <p:nvPr/>
        </p:nvSpPr>
        <p:spPr>
          <a:xfrm>
            <a:off x="5867400" y="914400"/>
            <a:ext cx="1676400" cy="369332"/>
          </a:xfrm>
          <a:prstGeom prst="rect">
            <a:avLst/>
          </a:prstGeom>
          <a:noFill/>
        </p:spPr>
        <p:txBody>
          <a:bodyPr wrap="square" rtlCol="0">
            <a:spAutoFit/>
          </a:bodyPr>
          <a:lstStyle/>
          <a:p>
            <a:r>
              <a:rPr lang="en-US" dirty="0" smtClean="0"/>
              <a:t>2002 Summer</a:t>
            </a:r>
            <a:endParaRPr lang="en-US" dirty="0"/>
          </a:p>
        </p:txBody>
      </p:sp>
      <p:sp>
        <p:nvSpPr>
          <p:cNvPr id="12" name="TextBox 11"/>
          <p:cNvSpPr txBox="1"/>
          <p:nvPr/>
        </p:nvSpPr>
        <p:spPr>
          <a:xfrm>
            <a:off x="5943600" y="3352800"/>
            <a:ext cx="1676400" cy="369332"/>
          </a:xfrm>
          <a:prstGeom prst="rect">
            <a:avLst/>
          </a:prstGeom>
          <a:noFill/>
        </p:spPr>
        <p:txBody>
          <a:bodyPr wrap="square" rtlCol="0">
            <a:spAutoFit/>
          </a:bodyPr>
          <a:lstStyle/>
          <a:p>
            <a:r>
              <a:rPr lang="en-US" dirty="0" smtClean="0"/>
              <a:t>2005 Summer</a:t>
            </a:r>
            <a:endParaRPr lang="en-US" dirty="0"/>
          </a:p>
        </p:txBody>
      </p:sp>
      <p:sp>
        <p:nvSpPr>
          <p:cNvPr id="13" name="TextBox 12"/>
          <p:cNvSpPr txBox="1"/>
          <p:nvPr/>
        </p:nvSpPr>
        <p:spPr>
          <a:xfrm>
            <a:off x="457200" y="4724400"/>
            <a:ext cx="4343400" cy="1754326"/>
          </a:xfrm>
          <a:prstGeom prst="rect">
            <a:avLst/>
          </a:prstGeom>
          <a:noFill/>
        </p:spPr>
        <p:txBody>
          <a:bodyPr wrap="square" rtlCol="0">
            <a:spAutoFit/>
          </a:bodyPr>
          <a:lstStyle/>
          <a:p>
            <a:r>
              <a:rPr lang="en-US" dirty="0" smtClean="0"/>
              <a:t>The Error Ratio is defined as :</a:t>
            </a:r>
          </a:p>
          <a:p>
            <a:endParaRPr lang="en-US" dirty="0"/>
          </a:p>
          <a:p>
            <a:endParaRPr lang="en-US" dirty="0" smtClean="0"/>
          </a:p>
          <a:p>
            <a:endParaRPr lang="en-US" dirty="0"/>
          </a:p>
          <a:p>
            <a:r>
              <a:rPr lang="en-US" dirty="0" smtClean="0"/>
              <a:t>Where c stands for component (either the short-term or baseline)</a:t>
            </a:r>
          </a:p>
        </p:txBody>
      </p:sp>
      <p:graphicFrame>
        <p:nvGraphicFramePr>
          <p:cNvPr id="14" name="Object 13"/>
          <p:cNvGraphicFramePr>
            <a:graphicFrameLocks noChangeAspect="1"/>
          </p:cNvGraphicFramePr>
          <p:nvPr/>
        </p:nvGraphicFramePr>
        <p:xfrm>
          <a:off x="1600200" y="5105400"/>
          <a:ext cx="1414462" cy="760413"/>
        </p:xfrm>
        <a:graphic>
          <a:graphicData uri="http://schemas.openxmlformats.org/presentationml/2006/ole">
            <p:oleObj spid="_x0000_s5122" name="Equation" r:id="rId7" imgW="850680" imgH="457200" progId="Equation.3">
              <p:embed/>
            </p:oleObj>
          </a:graphicData>
        </a:graphic>
      </p:graphicFrame>
      <p:sp>
        <p:nvSpPr>
          <p:cNvPr id="16" name="TextBox 15"/>
          <p:cNvSpPr txBox="1"/>
          <p:nvPr/>
        </p:nvSpPr>
        <p:spPr>
          <a:xfrm>
            <a:off x="4572000" y="5791200"/>
            <a:ext cx="4343400" cy="830997"/>
          </a:xfrm>
          <a:prstGeom prst="rect">
            <a:avLst/>
          </a:prstGeom>
          <a:noFill/>
        </p:spPr>
        <p:txBody>
          <a:bodyPr wrap="square" rtlCol="0">
            <a:spAutoFit/>
          </a:bodyPr>
          <a:lstStyle/>
          <a:p>
            <a:r>
              <a:rPr lang="en-US" sz="1200" dirty="0" smtClean="0"/>
              <a:t>The error ratios </a:t>
            </a:r>
            <a:r>
              <a:rPr lang="en-US" sz="1200" dirty="0" smtClean="0"/>
              <a:t>were computed for the starting day (24 hour data points) first, then extends the temporal length (augment the data points) by one day (24 hours) through each calculation until the end day of the time series shown in the figures</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57200" y="0"/>
            <a:ext cx="8229600" cy="1143000"/>
          </a:xfrm>
        </p:spPr>
        <p:txBody>
          <a:bodyPr/>
          <a:lstStyle/>
          <a:p>
            <a:r>
              <a:rPr lang="en-US" sz="3200"/>
              <a:t>The Mean Bias Distribution of O</a:t>
            </a:r>
            <a:r>
              <a:rPr lang="en-US" sz="3200" baseline="-25000"/>
              <a:t>3</a:t>
            </a:r>
            <a:r>
              <a:rPr lang="en-US" sz="3200"/>
              <a:t> and Its Components over Domain</a:t>
            </a:r>
          </a:p>
        </p:txBody>
      </p:sp>
      <p:pic>
        <p:nvPicPr>
          <p:cNvPr id="49157" name="Picture 5"/>
          <p:cNvPicPr>
            <a:picLocks noChangeAspect="1" noChangeArrowheads="1"/>
          </p:cNvPicPr>
          <p:nvPr/>
        </p:nvPicPr>
        <p:blipFill>
          <a:blip r:embed="rId3"/>
          <a:srcRect/>
          <a:stretch>
            <a:fillRect/>
          </a:stretch>
        </p:blipFill>
        <p:spPr bwMode="auto">
          <a:xfrm>
            <a:off x="3276600" y="1371600"/>
            <a:ext cx="5432425" cy="5000625"/>
          </a:xfrm>
          <a:prstGeom prst="rect">
            <a:avLst/>
          </a:prstGeom>
          <a:noFill/>
          <a:ln w="9525">
            <a:noFill/>
            <a:miter lim="800000"/>
            <a:headEnd/>
            <a:tailEnd/>
          </a:ln>
          <a:effectLst/>
        </p:spPr>
      </p:pic>
      <p:sp>
        <p:nvSpPr>
          <p:cNvPr id="49158" name="Text Box 6"/>
          <p:cNvSpPr txBox="1">
            <a:spLocks noChangeArrowheads="1"/>
          </p:cNvSpPr>
          <p:nvPr/>
        </p:nvSpPr>
        <p:spPr bwMode="auto">
          <a:xfrm>
            <a:off x="381000" y="1828800"/>
            <a:ext cx="2819400" cy="2838450"/>
          </a:xfrm>
          <a:prstGeom prst="rect">
            <a:avLst/>
          </a:prstGeom>
          <a:noFill/>
          <a:ln w="9525">
            <a:noFill/>
            <a:miter lim="800000"/>
            <a:headEnd/>
            <a:tailEnd/>
          </a:ln>
          <a:effectLst/>
        </p:spPr>
        <p:txBody>
          <a:bodyPr>
            <a:spAutoFit/>
          </a:bodyPr>
          <a:lstStyle/>
          <a:p>
            <a:pPr>
              <a:spcBef>
                <a:spcPct val="50000"/>
              </a:spcBef>
            </a:pPr>
            <a:r>
              <a:rPr lang="en-US" b="1" dirty="0"/>
              <a:t>The Mean Bias (MB) of O</a:t>
            </a:r>
            <a:r>
              <a:rPr lang="en-US" b="1" baseline="-25000" dirty="0"/>
              <a:t>3</a:t>
            </a:r>
            <a:r>
              <a:rPr lang="en-US" b="1" dirty="0"/>
              <a:t>  is almost solely determined by the baseline component. Since all the short-term components are zero-mean processes and their contributions are virtually averaged out during a period of time.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381000" y="228600"/>
            <a:ext cx="8229600" cy="838200"/>
          </a:xfrm>
        </p:spPr>
        <p:txBody>
          <a:bodyPr/>
          <a:lstStyle/>
          <a:p>
            <a:r>
              <a:rPr lang="en-US" sz="2800" dirty="0"/>
              <a:t>Variation of Component MB Variance with time</a:t>
            </a:r>
          </a:p>
        </p:txBody>
      </p:sp>
      <p:pic>
        <p:nvPicPr>
          <p:cNvPr id="66565" name="Picture 5"/>
          <p:cNvPicPr>
            <a:picLocks noChangeAspect="1" noChangeArrowheads="1"/>
          </p:cNvPicPr>
          <p:nvPr/>
        </p:nvPicPr>
        <p:blipFill>
          <a:blip r:embed="rId3"/>
          <a:srcRect/>
          <a:stretch>
            <a:fillRect/>
          </a:stretch>
        </p:blipFill>
        <p:spPr bwMode="auto">
          <a:xfrm>
            <a:off x="2895600" y="1524000"/>
            <a:ext cx="5495925" cy="5080000"/>
          </a:xfrm>
          <a:prstGeom prst="rect">
            <a:avLst/>
          </a:prstGeom>
          <a:noFill/>
          <a:ln w="9525">
            <a:noFill/>
            <a:miter lim="800000"/>
            <a:headEnd/>
            <a:tailEnd/>
          </a:ln>
          <a:effectLst/>
        </p:spPr>
      </p:pic>
      <p:sp>
        <p:nvSpPr>
          <p:cNvPr id="66566" name="Text Box 6"/>
          <p:cNvSpPr txBox="1">
            <a:spLocks noChangeArrowheads="1"/>
          </p:cNvSpPr>
          <p:nvPr/>
        </p:nvSpPr>
        <p:spPr bwMode="auto">
          <a:xfrm>
            <a:off x="0" y="1066800"/>
            <a:ext cx="2819400" cy="5632311"/>
          </a:xfrm>
          <a:prstGeom prst="rect">
            <a:avLst/>
          </a:prstGeom>
          <a:noFill/>
          <a:ln w="9525">
            <a:noFill/>
            <a:miter lim="800000"/>
            <a:headEnd/>
            <a:tailEnd/>
          </a:ln>
          <a:effectLst/>
        </p:spPr>
        <p:txBody>
          <a:bodyPr>
            <a:spAutoFit/>
          </a:bodyPr>
          <a:lstStyle/>
          <a:p>
            <a:pPr>
              <a:spcBef>
                <a:spcPct val="50000"/>
              </a:spcBef>
            </a:pPr>
            <a:r>
              <a:rPr lang="en-US" dirty="0"/>
              <a:t>The variance of MB of the short-term components quickly converges to zero after about 15 days, while the variance of BL MB converges to the same of O</a:t>
            </a:r>
            <a:r>
              <a:rPr lang="en-US" baseline="-25000" dirty="0"/>
              <a:t>3</a:t>
            </a:r>
            <a:r>
              <a:rPr lang="en-US" dirty="0"/>
              <a:t> MB in about 7 days. In fact, the variance of ID MB reaches to zero in about 1 to 2 days. This indicates that if evaluating the model performance on mean O</a:t>
            </a:r>
            <a:r>
              <a:rPr lang="en-US" baseline="-25000" dirty="0"/>
              <a:t>3</a:t>
            </a:r>
            <a:r>
              <a:rPr lang="en-US" dirty="0"/>
              <a:t> mixing ratios over a week, only the BL component is relevant. </a:t>
            </a:r>
            <a:endParaRPr lang="en-US" dirty="0" smtClean="0"/>
          </a:p>
          <a:p>
            <a:pPr>
              <a:spcBef>
                <a:spcPct val="50000"/>
              </a:spcBef>
            </a:pPr>
            <a:r>
              <a:rPr lang="en-US" sz="1200" dirty="0" smtClean="0"/>
              <a:t>(Following previous slides, the spatial variance of each component was computed for the starting day (24 hours data points), then extends the temporal length (augment the data points) by one day (24 hours)  at each calculation until 31 days)</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Simulation Errors of 2002 versus 2005</a:t>
            </a:r>
            <a:endParaRPr lang="en-US" sz="3600" dirty="0"/>
          </a:p>
        </p:txBody>
      </p:sp>
      <p:sp>
        <p:nvSpPr>
          <p:cNvPr id="3" name="Text Placeholder 2"/>
          <p:cNvSpPr>
            <a:spLocks noGrp="1"/>
          </p:cNvSpPr>
          <p:nvPr>
            <p:ph type="body" idx="1"/>
          </p:nvPr>
        </p:nvSpPr>
        <p:spPr>
          <a:xfrm>
            <a:off x="381000" y="1143000"/>
            <a:ext cx="4040188" cy="639762"/>
          </a:xfrm>
        </p:spPr>
        <p:txBody>
          <a:bodyPr/>
          <a:lstStyle/>
          <a:p>
            <a:r>
              <a:rPr lang="en-US" sz="1800" dirty="0" smtClean="0"/>
              <a:t>RMSE of O</a:t>
            </a:r>
            <a:r>
              <a:rPr lang="en-US" sz="1800" baseline="-25000" dirty="0" smtClean="0"/>
              <a:t>3</a:t>
            </a:r>
            <a:r>
              <a:rPr lang="en-US" sz="1800" dirty="0" smtClean="0"/>
              <a:t> and components</a:t>
            </a:r>
            <a:endParaRPr lang="en-US" sz="1800" dirty="0"/>
          </a:p>
        </p:txBody>
      </p:sp>
      <p:sp>
        <p:nvSpPr>
          <p:cNvPr id="5" name="Text Placeholder 4"/>
          <p:cNvSpPr>
            <a:spLocks noGrp="1"/>
          </p:cNvSpPr>
          <p:nvPr>
            <p:ph type="body" sz="quarter" idx="3"/>
          </p:nvPr>
        </p:nvSpPr>
        <p:spPr>
          <a:xfrm>
            <a:off x="4419600" y="1143000"/>
            <a:ext cx="4346575" cy="639762"/>
          </a:xfrm>
        </p:spPr>
        <p:txBody>
          <a:bodyPr/>
          <a:lstStyle/>
          <a:p>
            <a:r>
              <a:rPr lang="en-US" sz="1800" dirty="0" smtClean="0"/>
              <a:t>O</a:t>
            </a:r>
            <a:r>
              <a:rPr lang="en-US" sz="1800" baseline="-25000" dirty="0" smtClean="0"/>
              <a:t>3</a:t>
            </a:r>
            <a:r>
              <a:rPr lang="en-US" sz="1800" dirty="0" smtClean="0"/>
              <a:t> and component MB</a:t>
            </a:r>
            <a:endParaRPr lang="en-US" sz="1800" baseline="-25000" dirty="0"/>
          </a:p>
        </p:txBody>
      </p:sp>
      <p:pic>
        <p:nvPicPr>
          <p:cNvPr id="78850" name="Picture 2"/>
          <p:cNvPicPr>
            <a:picLocks noGrp="1" noChangeAspect="1" noChangeArrowheads="1"/>
          </p:cNvPicPr>
          <p:nvPr>
            <p:ph sz="half" idx="2"/>
          </p:nvPr>
        </p:nvPicPr>
        <p:blipFill>
          <a:blip r:embed="rId3"/>
          <a:srcRect/>
          <a:stretch>
            <a:fillRect/>
          </a:stretch>
        </p:blipFill>
        <p:spPr bwMode="auto">
          <a:xfrm>
            <a:off x="457200" y="1905000"/>
            <a:ext cx="4040188" cy="3493079"/>
          </a:xfrm>
          <a:prstGeom prst="rect">
            <a:avLst/>
          </a:prstGeom>
          <a:noFill/>
          <a:ln w="9525">
            <a:noFill/>
            <a:miter lim="800000"/>
            <a:headEnd/>
            <a:tailEnd/>
          </a:ln>
          <a:effectLst/>
        </p:spPr>
      </p:pic>
      <p:sp>
        <p:nvSpPr>
          <p:cNvPr id="9" name="TextBox 8"/>
          <p:cNvSpPr txBox="1"/>
          <p:nvPr/>
        </p:nvSpPr>
        <p:spPr>
          <a:xfrm>
            <a:off x="914400" y="5715000"/>
            <a:ext cx="7848600" cy="923330"/>
          </a:xfrm>
          <a:prstGeom prst="rect">
            <a:avLst/>
          </a:prstGeom>
          <a:noFill/>
        </p:spPr>
        <p:txBody>
          <a:bodyPr wrap="square" rtlCol="0">
            <a:spAutoFit/>
          </a:bodyPr>
          <a:lstStyle/>
          <a:p>
            <a:r>
              <a:rPr lang="en-US" dirty="0" smtClean="0"/>
              <a:t>Compared 2005 to 2002, the errors of short-term component decreased, but the baseline </a:t>
            </a:r>
            <a:r>
              <a:rPr lang="en-US" dirty="0" smtClean="0"/>
              <a:t>errors </a:t>
            </a:r>
            <a:r>
              <a:rPr lang="en-US" dirty="0" smtClean="0"/>
              <a:t>increased, while </a:t>
            </a:r>
            <a:r>
              <a:rPr lang="en-US" dirty="0" smtClean="0"/>
              <a:t>the mean biases were increased for hourly O</a:t>
            </a:r>
            <a:r>
              <a:rPr lang="en-US" baseline="-25000" dirty="0" smtClean="0"/>
              <a:t>3</a:t>
            </a:r>
            <a:r>
              <a:rPr lang="en-US" dirty="0" smtClean="0"/>
              <a:t> simulations which resulted almost solely from the baseline component.</a:t>
            </a:r>
            <a:endParaRPr lang="en-US" dirty="0"/>
          </a:p>
        </p:txBody>
      </p:sp>
      <p:pic>
        <p:nvPicPr>
          <p:cNvPr id="10" name="Picture 2"/>
          <p:cNvPicPr>
            <a:picLocks noGrp="1" noChangeAspect="1" noChangeArrowheads="1"/>
          </p:cNvPicPr>
          <p:nvPr>
            <p:ph sz="quarter" idx="4"/>
          </p:nvPr>
        </p:nvPicPr>
        <p:blipFill>
          <a:blip r:embed="rId4"/>
          <a:srcRect/>
          <a:stretch>
            <a:fillRect/>
          </a:stretch>
        </p:blipFill>
        <p:spPr bwMode="auto">
          <a:xfrm>
            <a:off x="4645025" y="1832235"/>
            <a:ext cx="4041775" cy="3577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sz="half" idx="2"/>
          </p:nvPr>
        </p:nvPicPr>
        <p:blipFill>
          <a:blip r:embed="rId3"/>
          <a:srcRect/>
          <a:stretch>
            <a:fillRect/>
          </a:stretch>
        </p:blipFill>
        <p:spPr bwMode="auto">
          <a:xfrm>
            <a:off x="4648200" y="1524000"/>
            <a:ext cx="4038600" cy="3210517"/>
          </a:xfrm>
          <a:prstGeom prst="rect">
            <a:avLst/>
          </a:prstGeom>
          <a:noFill/>
          <a:ln w="9525">
            <a:noFill/>
            <a:miter lim="800000"/>
            <a:headEnd/>
            <a:tailEnd/>
          </a:ln>
          <a:effectLst/>
        </p:spPr>
      </p:pic>
      <p:pic>
        <p:nvPicPr>
          <p:cNvPr id="10242" name="Picture 2"/>
          <p:cNvPicPr>
            <a:picLocks noGrp="1" noChangeAspect="1" noChangeArrowheads="1"/>
          </p:cNvPicPr>
          <p:nvPr>
            <p:ph sz="half" idx="1"/>
          </p:nvPr>
        </p:nvPicPr>
        <p:blipFill>
          <a:blip r:embed="rId4"/>
          <a:srcRect/>
          <a:stretch>
            <a:fillRect/>
          </a:stretch>
        </p:blipFill>
        <p:spPr bwMode="auto">
          <a:xfrm>
            <a:off x="457200" y="1524000"/>
            <a:ext cx="4038600" cy="3218683"/>
          </a:xfrm>
          <a:prstGeom prst="rect">
            <a:avLst/>
          </a:prstGeom>
          <a:noFill/>
          <a:ln w="9525">
            <a:noFill/>
            <a:miter lim="800000"/>
            <a:headEnd/>
            <a:tailEnd/>
          </a:ln>
          <a:effectLst/>
        </p:spPr>
      </p:pic>
      <p:sp>
        <p:nvSpPr>
          <p:cNvPr id="32772" name="Rectangle 4"/>
          <p:cNvSpPr>
            <a:spLocks noGrp="1" noChangeArrowheads="1"/>
          </p:cNvSpPr>
          <p:nvPr>
            <p:ph type="title"/>
          </p:nvPr>
        </p:nvSpPr>
        <p:spPr>
          <a:xfrm>
            <a:off x="152400" y="-76200"/>
            <a:ext cx="8534400" cy="1143000"/>
          </a:xfrm>
        </p:spPr>
        <p:txBody>
          <a:bodyPr/>
          <a:lstStyle/>
          <a:p>
            <a:r>
              <a:rPr lang="en-US" sz="3200" dirty="0" smtClean="0"/>
              <a:t>The Baseline RMSE values (ppb) over Space </a:t>
            </a:r>
            <a:endParaRPr lang="en-US" sz="3200" dirty="0"/>
          </a:p>
        </p:txBody>
      </p:sp>
      <p:sp>
        <p:nvSpPr>
          <p:cNvPr id="32780" name="Text Box 12"/>
          <p:cNvSpPr txBox="1">
            <a:spLocks noChangeArrowheads="1"/>
          </p:cNvSpPr>
          <p:nvPr/>
        </p:nvSpPr>
        <p:spPr bwMode="auto">
          <a:xfrm>
            <a:off x="609600" y="4953000"/>
            <a:ext cx="7924800" cy="1477328"/>
          </a:xfrm>
          <a:prstGeom prst="rect">
            <a:avLst/>
          </a:prstGeom>
          <a:noFill/>
          <a:ln w="9525">
            <a:noFill/>
            <a:miter lim="800000"/>
            <a:headEnd/>
            <a:tailEnd/>
          </a:ln>
          <a:effectLst/>
        </p:spPr>
        <p:txBody>
          <a:bodyPr>
            <a:spAutoFit/>
          </a:bodyPr>
          <a:lstStyle/>
          <a:p>
            <a:pPr>
              <a:spcBef>
                <a:spcPct val="50000"/>
              </a:spcBef>
            </a:pPr>
            <a:r>
              <a:rPr lang="en-US" b="1" dirty="0"/>
              <a:t>The same model configuration for both years but with different boundary and emissions. Compare 2005 to 2002, the </a:t>
            </a:r>
            <a:r>
              <a:rPr lang="en-US" b="1" dirty="0" smtClean="0"/>
              <a:t>significant increase in baseline RMSEs in </a:t>
            </a:r>
            <a:r>
              <a:rPr lang="en-US" b="1" dirty="0"/>
              <a:t>the circled area </a:t>
            </a:r>
            <a:r>
              <a:rPr lang="en-US" b="1" dirty="0" smtClean="0"/>
              <a:t>may indicate that the simulations in 2005 didn’t capture the </a:t>
            </a:r>
            <a:r>
              <a:rPr lang="en-US" b="1" dirty="0"/>
              <a:t>change of </a:t>
            </a:r>
            <a:r>
              <a:rPr lang="en-US" b="1" dirty="0" smtClean="0"/>
              <a:t>emissions well resulted from the implementation of the </a:t>
            </a:r>
            <a:r>
              <a:rPr lang="en-US" b="1" dirty="0" err="1"/>
              <a:t>NOx</a:t>
            </a:r>
            <a:r>
              <a:rPr lang="en-US" b="1" dirty="0"/>
              <a:t> State SIP Call program during this period.</a:t>
            </a:r>
          </a:p>
        </p:txBody>
      </p:sp>
      <p:sp>
        <p:nvSpPr>
          <p:cNvPr id="32781" name="AutoShape 13"/>
          <p:cNvSpPr>
            <a:spLocks noChangeArrowheads="1"/>
          </p:cNvSpPr>
          <p:nvPr/>
        </p:nvSpPr>
        <p:spPr bwMode="auto">
          <a:xfrm rot="2417279">
            <a:off x="7180125" y="1931767"/>
            <a:ext cx="645202" cy="2175724"/>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32782" name="AutoShape 14"/>
          <p:cNvSpPr>
            <a:spLocks noChangeArrowheads="1"/>
          </p:cNvSpPr>
          <p:nvPr/>
        </p:nvSpPr>
        <p:spPr bwMode="auto">
          <a:xfrm rot="2417279">
            <a:off x="2957653" y="1920326"/>
            <a:ext cx="669689" cy="2206102"/>
          </a:xfrm>
          <a:prstGeom prst="roundRect">
            <a:avLst>
              <a:gd name="adj" fmla="val 16667"/>
            </a:avLst>
          </a:prstGeom>
          <a:noFill/>
          <a:ln w="9525">
            <a:solidFill>
              <a:schemeClr val="tx1"/>
            </a:solidFill>
            <a:round/>
            <a:headEnd/>
            <a:tailEnd/>
          </a:ln>
          <a:effectLst/>
        </p:spPr>
        <p:txBody>
          <a:bodyPr wrap="none" anchor="ctr"/>
          <a:lstStyle/>
          <a:p>
            <a:endParaRPr lang="en-US"/>
          </a:p>
        </p:txBody>
      </p:sp>
      <p:sp>
        <p:nvSpPr>
          <p:cNvPr id="12" name="TextBox 11"/>
          <p:cNvSpPr txBox="1"/>
          <p:nvPr/>
        </p:nvSpPr>
        <p:spPr>
          <a:xfrm>
            <a:off x="2971800" y="1600200"/>
            <a:ext cx="838200" cy="381000"/>
          </a:xfrm>
          <a:prstGeom prst="rect">
            <a:avLst/>
          </a:prstGeom>
          <a:noFill/>
        </p:spPr>
        <p:txBody>
          <a:bodyPr wrap="square" rtlCol="0">
            <a:spAutoFit/>
          </a:bodyPr>
          <a:lstStyle/>
          <a:p>
            <a:r>
              <a:rPr lang="en-US" dirty="0" smtClean="0"/>
              <a:t>2002</a:t>
            </a:r>
            <a:endParaRPr lang="en-US" dirty="0"/>
          </a:p>
        </p:txBody>
      </p:sp>
      <p:sp>
        <p:nvSpPr>
          <p:cNvPr id="13" name="TextBox 12"/>
          <p:cNvSpPr txBox="1"/>
          <p:nvPr/>
        </p:nvSpPr>
        <p:spPr>
          <a:xfrm>
            <a:off x="7162800" y="1584960"/>
            <a:ext cx="838200" cy="381000"/>
          </a:xfrm>
          <a:prstGeom prst="rect">
            <a:avLst/>
          </a:prstGeom>
          <a:noFill/>
        </p:spPr>
        <p:txBody>
          <a:bodyPr wrap="square" rtlCol="0">
            <a:spAutoFit/>
          </a:bodyPr>
          <a:lstStyle/>
          <a:p>
            <a:r>
              <a:rPr lang="en-US" dirty="0" smtClean="0"/>
              <a:t>2005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143000"/>
          </a:xfrm>
        </p:spPr>
        <p:txBody>
          <a:bodyPr>
            <a:normAutofit/>
          </a:bodyPr>
          <a:lstStyle/>
          <a:p>
            <a:r>
              <a:rPr lang="en-US" sz="2800" dirty="0" smtClean="0"/>
              <a:t>RMSE and MB Values in All, NO</a:t>
            </a:r>
            <a:r>
              <a:rPr lang="en-US" sz="2800" baseline="-25000" dirty="0" smtClean="0"/>
              <a:t>X</a:t>
            </a:r>
            <a:r>
              <a:rPr lang="en-US" sz="2800" dirty="0" smtClean="0"/>
              <a:t> SIP-call, and Non NO</a:t>
            </a:r>
            <a:r>
              <a:rPr lang="en-US" sz="2800" baseline="-25000" dirty="0" smtClean="0"/>
              <a:t>X</a:t>
            </a:r>
            <a:r>
              <a:rPr lang="en-US" sz="2800" dirty="0" smtClean="0"/>
              <a:t> SIP-call States</a:t>
            </a:r>
            <a:endParaRPr lang="en-US" sz="2800" dirty="0"/>
          </a:p>
        </p:txBody>
      </p:sp>
      <p:pic>
        <p:nvPicPr>
          <p:cNvPr id="9221" name="Picture 5"/>
          <p:cNvPicPr>
            <a:picLocks noGrp="1" noChangeAspect="1" noChangeArrowheads="1"/>
          </p:cNvPicPr>
          <p:nvPr>
            <p:ph sz="half" idx="1"/>
          </p:nvPr>
        </p:nvPicPr>
        <p:blipFill>
          <a:blip r:embed="rId4"/>
          <a:srcRect/>
          <a:stretch>
            <a:fillRect/>
          </a:stretch>
        </p:blipFill>
        <p:spPr bwMode="auto">
          <a:xfrm>
            <a:off x="304800" y="990600"/>
            <a:ext cx="4038600" cy="3541355"/>
          </a:xfrm>
          <a:prstGeom prst="rect">
            <a:avLst/>
          </a:prstGeom>
          <a:noFill/>
          <a:ln w="9525">
            <a:noFill/>
            <a:miter lim="800000"/>
            <a:headEnd/>
            <a:tailEnd/>
          </a:ln>
          <a:effectLst/>
        </p:spPr>
      </p:pic>
      <p:pic>
        <p:nvPicPr>
          <p:cNvPr id="9222" name="Picture 6"/>
          <p:cNvPicPr>
            <a:picLocks noGrp="1" noChangeAspect="1" noChangeArrowheads="1"/>
          </p:cNvPicPr>
          <p:nvPr>
            <p:ph sz="quarter" idx="2"/>
          </p:nvPr>
        </p:nvPicPr>
        <p:blipFill>
          <a:blip r:embed="rId5"/>
          <a:srcRect/>
          <a:stretch>
            <a:fillRect/>
          </a:stretch>
        </p:blipFill>
        <p:spPr bwMode="auto">
          <a:xfrm>
            <a:off x="4682706" y="1066800"/>
            <a:ext cx="4025834" cy="3505200"/>
          </a:xfrm>
          <a:prstGeom prst="rect">
            <a:avLst/>
          </a:prstGeom>
          <a:noFill/>
          <a:ln w="9525">
            <a:noFill/>
            <a:miter lim="800000"/>
            <a:headEnd/>
            <a:tailEnd/>
          </a:ln>
          <a:effectLst/>
        </p:spPr>
      </p:pic>
      <p:sp>
        <p:nvSpPr>
          <p:cNvPr id="18" name="TextBox 17"/>
          <p:cNvSpPr txBox="1"/>
          <p:nvPr/>
        </p:nvSpPr>
        <p:spPr>
          <a:xfrm>
            <a:off x="381000" y="4690408"/>
            <a:ext cx="8305800" cy="1938992"/>
          </a:xfrm>
          <a:prstGeom prst="rect">
            <a:avLst/>
          </a:prstGeom>
          <a:noFill/>
        </p:spPr>
        <p:txBody>
          <a:bodyPr wrap="square" rtlCol="0">
            <a:spAutoFit/>
          </a:bodyPr>
          <a:lstStyle/>
          <a:p>
            <a:r>
              <a:rPr lang="en-US" sz="2000" b="1" dirty="0" smtClean="0">
                <a:latin typeface="Calibri" pitchFamily="34" charset="0"/>
              </a:rPr>
              <a:t>Comparison of 2005 to 2002 indicates that</a:t>
            </a:r>
          </a:p>
          <a:p>
            <a:pPr>
              <a:buFont typeface="Arial" charset="0"/>
              <a:buChar char="•"/>
            </a:pPr>
            <a:r>
              <a:rPr lang="en-US" sz="2000" b="1" dirty="0" smtClean="0">
                <a:latin typeface="Calibri" pitchFamily="34" charset="0"/>
              </a:rPr>
              <a:t> in States that didn’t implement NO</a:t>
            </a:r>
            <a:r>
              <a:rPr lang="en-US" sz="2000" b="1" baseline="-25000" dirty="0" smtClean="0">
                <a:latin typeface="Calibri" pitchFamily="34" charset="0"/>
              </a:rPr>
              <a:t>X </a:t>
            </a:r>
            <a:r>
              <a:rPr lang="en-US" sz="2000" b="1" dirty="0" smtClean="0">
                <a:latin typeface="Calibri" pitchFamily="34" charset="0"/>
              </a:rPr>
              <a:t>SIP-call, both short-term and baseline errors decreased, and so for the mean biases</a:t>
            </a:r>
          </a:p>
          <a:p>
            <a:pPr>
              <a:buFont typeface="Arial" charset="0"/>
              <a:buChar char="•"/>
            </a:pPr>
            <a:r>
              <a:rPr lang="en-US" sz="2000" b="1" dirty="0" smtClean="0">
                <a:latin typeface="Calibri" pitchFamily="34" charset="0"/>
              </a:rPr>
              <a:t> in States where NO</a:t>
            </a:r>
            <a:r>
              <a:rPr lang="en-US" sz="2000" b="1" baseline="-25000" dirty="0" smtClean="0">
                <a:latin typeface="Calibri" pitchFamily="34" charset="0"/>
              </a:rPr>
              <a:t>X</a:t>
            </a:r>
            <a:r>
              <a:rPr lang="en-US" sz="2000" b="1" dirty="0" smtClean="0">
                <a:latin typeface="Calibri" pitchFamily="34" charset="0"/>
              </a:rPr>
              <a:t> SIP-call was implemented, short-term errors decreased, while baseline errors increased significantly. The mean biases reflected only by the baseline component also significantly increased</a:t>
            </a:r>
            <a:endParaRPr lang="en-US" sz="2000" b="1" dirty="0">
              <a:latin typeface="Calibri" pitchFamily="34" charset="0"/>
            </a:endParaRPr>
          </a:p>
        </p:txBody>
      </p:sp>
      <p:sp>
        <p:nvSpPr>
          <p:cNvPr id="20" name="TextBox 19"/>
          <p:cNvSpPr txBox="1"/>
          <p:nvPr/>
        </p:nvSpPr>
        <p:spPr>
          <a:xfrm>
            <a:off x="1905000" y="1066800"/>
            <a:ext cx="2514600" cy="461665"/>
          </a:xfrm>
          <a:prstGeom prst="rect">
            <a:avLst/>
          </a:prstGeom>
          <a:noFill/>
        </p:spPr>
        <p:txBody>
          <a:bodyPr wrap="square" rtlCol="0">
            <a:spAutoFit/>
          </a:bodyPr>
          <a:lstStyle/>
          <a:p>
            <a:r>
              <a:rPr lang="en-US" sz="1200" b="1" dirty="0" smtClean="0"/>
              <a:t>SIP sites: 342 (2002) and 335 (2005)</a:t>
            </a:r>
          </a:p>
          <a:p>
            <a:r>
              <a:rPr lang="en-US" sz="1200" b="1" dirty="0" smtClean="0"/>
              <a:t>Non SIP:  536 (2002) and 555 (2005)</a:t>
            </a:r>
            <a:endParaRPr lang="en-US" sz="1200" b="1" dirty="0"/>
          </a:p>
        </p:txBody>
      </p:sp>
      <p:grpSp>
        <p:nvGrpSpPr>
          <p:cNvPr id="26" name="Group 25"/>
          <p:cNvGrpSpPr/>
          <p:nvPr/>
        </p:nvGrpSpPr>
        <p:grpSpPr>
          <a:xfrm>
            <a:off x="990600" y="1828800"/>
            <a:ext cx="2630714" cy="2053771"/>
            <a:chOff x="990600" y="1828800"/>
            <a:chExt cx="2630714" cy="2053771"/>
          </a:xfrm>
        </p:grpSpPr>
        <p:sp>
          <p:nvSpPr>
            <p:cNvPr id="21" name="Oval 20"/>
            <p:cNvSpPr/>
            <p:nvPr/>
          </p:nvSpPr>
          <p:spPr>
            <a:xfrm>
              <a:off x="990600" y="1828800"/>
              <a:ext cx="381000" cy="106680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2122714" y="2191657"/>
              <a:ext cx="381000" cy="106680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3240314" y="2815771"/>
              <a:ext cx="381000" cy="106680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3" name="Group 32"/>
          <p:cNvGrpSpPr/>
          <p:nvPr/>
        </p:nvGrpSpPr>
        <p:grpSpPr>
          <a:xfrm>
            <a:off x="5373914" y="2467428"/>
            <a:ext cx="2616200" cy="1110343"/>
            <a:chOff x="5373914" y="2467428"/>
            <a:chExt cx="2616200" cy="1110343"/>
          </a:xfrm>
        </p:grpSpPr>
        <p:sp>
          <p:nvSpPr>
            <p:cNvPr id="24" name="Oval 23"/>
            <p:cNvSpPr/>
            <p:nvPr/>
          </p:nvSpPr>
          <p:spPr>
            <a:xfrm>
              <a:off x="5373914" y="2467428"/>
              <a:ext cx="381000" cy="106680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7609114" y="2510971"/>
              <a:ext cx="381000" cy="106680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2" name="Group 31"/>
          <p:cNvGrpSpPr/>
          <p:nvPr/>
        </p:nvGrpSpPr>
        <p:grpSpPr>
          <a:xfrm>
            <a:off x="1556657" y="1654628"/>
            <a:ext cx="2558143" cy="2024743"/>
            <a:chOff x="1556657" y="1654628"/>
            <a:chExt cx="2558143" cy="2024743"/>
          </a:xfrm>
        </p:grpSpPr>
        <p:sp>
          <p:nvSpPr>
            <p:cNvPr id="27" name="Oval 26"/>
            <p:cNvSpPr/>
            <p:nvPr/>
          </p:nvSpPr>
          <p:spPr>
            <a:xfrm>
              <a:off x="1556657" y="1654628"/>
              <a:ext cx="381000" cy="10668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a:off x="2659742" y="1843314"/>
              <a:ext cx="381000" cy="10668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a:off x="3733800" y="2612571"/>
              <a:ext cx="381000" cy="1066800"/>
            </a:xfrm>
            <a:prstGeom prst="ellipse">
              <a:avLst/>
            </a:prstGeom>
            <a:noFill/>
            <a:ln>
              <a:solidFill>
                <a:srgbClr val="7030A0"/>
              </a:solidFill>
              <a:prstDash val="solid"/>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4" name="Group 33"/>
          <p:cNvGrpSpPr/>
          <p:nvPr/>
        </p:nvGrpSpPr>
        <p:grpSpPr>
          <a:xfrm>
            <a:off x="5910943" y="2322286"/>
            <a:ext cx="2543629" cy="1066800"/>
            <a:chOff x="5910943" y="2322286"/>
            <a:chExt cx="2543629" cy="1066800"/>
          </a:xfrm>
        </p:grpSpPr>
        <p:sp>
          <p:nvSpPr>
            <p:cNvPr id="30" name="Oval 29"/>
            <p:cNvSpPr/>
            <p:nvPr/>
          </p:nvSpPr>
          <p:spPr>
            <a:xfrm>
              <a:off x="5910943" y="2322286"/>
              <a:ext cx="381000" cy="1066800"/>
            </a:xfrm>
            <a:prstGeom prst="ellipse">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a:off x="8073572" y="2322286"/>
              <a:ext cx="381000" cy="1066800"/>
            </a:xfrm>
            <a:prstGeom prst="ellipse">
              <a:avLst/>
            </a:prstGeom>
            <a:noFill/>
            <a:ln>
              <a:solidFill>
                <a:srgbClr val="7030A0"/>
              </a:solidFill>
              <a:prstDash val="solid"/>
              <a:miter lim="800000"/>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heckerboard(across)">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ox(in)">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
            <a:ext cx="8229600" cy="1143000"/>
          </a:xfrm>
        </p:spPr>
        <p:txBody>
          <a:bodyPr/>
          <a:lstStyle/>
          <a:p>
            <a:r>
              <a:rPr lang="en-US" dirty="0" smtClean="0"/>
              <a:t>Summary</a:t>
            </a:r>
            <a:endParaRPr lang="en-US" dirty="0"/>
          </a:p>
        </p:txBody>
      </p:sp>
      <p:sp>
        <p:nvSpPr>
          <p:cNvPr id="29699" name="Rectangle 3"/>
          <p:cNvSpPr>
            <a:spLocks noGrp="1" noChangeArrowheads="1"/>
          </p:cNvSpPr>
          <p:nvPr>
            <p:ph type="body" idx="1"/>
          </p:nvPr>
        </p:nvSpPr>
        <p:spPr>
          <a:xfrm>
            <a:off x="457200" y="1143000"/>
            <a:ext cx="8382000" cy="5486400"/>
          </a:xfrm>
        </p:spPr>
        <p:txBody>
          <a:bodyPr>
            <a:noAutofit/>
          </a:bodyPr>
          <a:lstStyle/>
          <a:p>
            <a:pPr>
              <a:lnSpc>
                <a:spcPct val="80000"/>
              </a:lnSpc>
            </a:pPr>
            <a:r>
              <a:rPr lang="en-US" dirty="0" smtClean="0"/>
              <a:t>One Prove</a:t>
            </a:r>
            <a:r>
              <a:rPr lang="en-US" sz="2600" dirty="0" smtClean="0"/>
              <a:t>:</a:t>
            </a:r>
          </a:p>
          <a:p>
            <a:pPr>
              <a:lnSpc>
                <a:spcPct val="80000"/>
              </a:lnSpc>
              <a:buNone/>
            </a:pPr>
            <a:r>
              <a:rPr lang="en-US" sz="2600" dirty="0"/>
              <a:t> </a:t>
            </a:r>
            <a:endParaRPr lang="en-US" sz="2600" dirty="0" smtClean="0"/>
          </a:p>
          <a:p>
            <a:pPr>
              <a:lnSpc>
                <a:spcPct val="80000"/>
              </a:lnSpc>
              <a:buNone/>
            </a:pPr>
            <a:endParaRPr lang="en-US" sz="2600" dirty="0" smtClean="0"/>
          </a:p>
          <a:p>
            <a:pPr>
              <a:lnSpc>
                <a:spcPct val="80000"/>
              </a:lnSpc>
            </a:pPr>
            <a:r>
              <a:rPr lang="en-US" dirty="0" smtClean="0"/>
              <a:t>Two Findings</a:t>
            </a:r>
            <a:r>
              <a:rPr lang="en-US" sz="2600" dirty="0" smtClean="0"/>
              <a:t>:</a:t>
            </a:r>
          </a:p>
          <a:p>
            <a:pPr>
              <a:lnSpc>
                <a:spcPct val="80000"/>
              </a:lnSpc>
            </a:pPr>
            <a:endParaRPr lang="en-US" sz="2600" dirty="0"/>
          </a:p>
          <a:p>
            <a:pPr>
              <a:lnSpc>
                <a:spcPct val="80000"/>
              </a:lnSpc>
            </a:pPr>
            <a:endParaRPr lang="en-US" sz="2600" dirty="0" smtClean="0"/>
          </a:p>
          <a:p>
            <a:pPr>
              <a:lnSpc>
                <a:spcPct val="80000"/>
              </a:lnSpc>
            </a:pPr>
            <a:endParaRPr lang="en-US" sz="2600" dirty="0"/>
          </a:p>
          <a:p>
            <a:pPr>
              <a:lnSpc>
                <a:spcPct val="80000"/>
              </a:lnSpc>
              <a:buNone/>
            </a:pPr>
            <a:r>
              <a:rPr lang="en-US" sz="2600" dirty="0"/>
              <a:t> </a:t>
            </a:r>
            <a:r>
              <a:rPr lang="en-US" sz="2600" dirty="0" smtClean="0"/>
              <a:t>                               (when O</a:t>
            </a:r>
            <a:r>
              <a:rPr lang="en-US" sz="2600" baseline="-25000" dirty="0" smtClean="0"/>
              <a:t>3</a:t>
            </a:r>
            <a:r>
              <a:rPr lang="en-US" sz="2600" dirty="0" smtClean="0"/>
              <a:t> time series &gt; 7 days)</a:t>
            </a:r>
          </a:p>
          <a:p>
            <a:pPr>
              <a:lnSpc>
                <a:spcPct val="80000"/>
              </a:lnSpc>
            </a:pPr>
            <a:endParaRPr lang="en-US" sz="2600" dirty="0" smtClean="0"/>
          </a:p>
          <a:p>
            <a:pPr>
              <a:lnSpc>
                <a:spcPct val="80000"/>
              </a:lnSpc>
            </a:pPr>
            <a:r>
              <a:rPr lang="en-US" dirty="0" smtClean="0"/>
              <a:t>One Application </a:t>
            </a:r>
            <a:r>
              <a:rPr lang="en-US" sz="2600" dirty="0" smtClean="0"/>
              <a:t>in dynamical </a:t>
            </a:r>
            <a:r>
              <a:rPr lang="en-US" sz="2600" dirty="0"/>
              <a:t>e</a:t>
            </a:r>
            <a:r>
              <a:rPr lang="en-US" sz="2600" dirty="0" smtClean="0"/>
              <a:t>valuation to resolve model response to emissions and meteorology separately </a:t>
            </a:r>
            <a:r>
              <a:rPr lang="en-US" sz="2600" dirty="0" smtClean="0">
                <a:sym typeface="Wingdings" pitchFamily="2" charset="2"/>
              </a:rPr>
              <a:t></a:t>
            </a:r>
            <a:r>
              <a:rPr lang="en-US" sz="2600" dirty="0" smtClean="0"/>
              <a:t>revealed that the emissions input for the 2005 simulation in the </a:t>
            </a:r>
            <a:r>
              <a:rPr lang="en-US" sz="2600" dirty="0" err="1" smtClean="0"/>
              <a:t>NOx</a:t>
            </a:r>
            <a:r>
              <a:rPr lang="en-US" sz="2600" dirty="0" smtClean="0"/>
              <a:t> SIP-call States was not properly captured when compared with that in 2002.</a:t>
            </a: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2819400" y="1143000"/>
          <a:ext cx="4517136" cy="609600"/>
        </p:xfrm>
        <a:graphic>
          <a:graphicData uri="http://schemas.openxmlformats.org/presentationml/2006/ole">
            <p:oleObj spid="_x0000_s24577" name="Equation" r:id="rId3" imgW="1651000" imgH="241300" progId="Equation.3">
              <p:embed/>
            </p:oleObj>
          </a:graphicData>
        </a:graphic>
      </p:graphicFrame>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81" name="Object 5"/>
          <p:cNvGraphicFramePr>
            <a:graphicFrameLocks noChangeAspect="1"/>
          </p:cNvGraphicFramePr>
          <p:nvPr/>
        </p:nvGraphicFramePr>
        <p:xfrm>
          <a:off x="3276599" y="3276600"/>
          <a:ext cx="3216613" cy="609600"/>
        </p:xfrm>
        <a:graphic>
          <a:graphicData uri="http://schemas.openxmlformats.org/presentationml/2006/ole">
            <p:oleObj spid="_x0000_s24581" name="Equation" r:id="rId4" imgW="1219200" imgH="228600" progId="Equation.3">
              <p:embed/>
            </p:oleObj>
          </a:graphicData>
        </a:graphic>
      </p:graphicFrame>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83" name="Object 7"/>
          <p:cNvGraphicFramePr>
            <a:graphicFrameLocks noChangeAspect="1"/>
          </p:cNvGraphicFramePr>
          <p:nvPr/>
        </p:nvGraphicFramePr>
        <p:xfrm>
          <a:off x="3200400" y="2514600"/>
          <a:ext cx="5623883" cy="581025"/>
        </p:xfrm>
        <a:graphic>
          <a:graphicData uri="http://schemas.openxmlformats.org/presentationml/2006/ole">
            <p:oleObj spid="_x0000_s24583" name="Equation" r:id="rId5" imgW="2286000" imgH="2413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305800" cy="4800600"/>
          </a:xfrm>
        </p:spPr>
        <p:txBody>
          <a:bodyPr>
            <a:normAutofit lnSpcReduction="10000"/>
          </a:bodyPr>
          <a:lstStyle/>
          <a:p>
            <a:r>
              <a:rPr lang="en-US" dirty="0" smtClean="0"/>
              <a:t>Dynamic </a:t>
            </a:r>
            <a:r>
              <a:rPr lang="en-US" dirty="0"/>
              <a:t>E</a:t>
            </a:r>
            <a:r>
              <a:rPr lang="en-US" dirty="0" smtClean="0"/>
              <a:t>valuation: </a:t>
            </a:r>
            <a:r>
              <a:rPr lang="en-US" sz="2400" dirty="0" smtClean="0"/>
              <a:t>Examines </a:t>
            </a:r>
            <a:r>
              <a:rPr lang="en-US" sz="2400" dirty="0"/>
              <a:t>a retrospective case(s) to evaluate whether the model has properly predicted air quality response to known emission and/or meteorological changes</a:t>
            </a:r>
            <a:r>
              <a:rPr lang="en-US" sz="2400" dirty="0" smtClean="0"/>
              <a:t>.</a:t>
            </a:r>
          </a:p>
          <a:p>
            <a:r>
              <a:rPr lang="en-US" dirty="0" smtClean="0"/>
              <a:t>KZ Filter: </a:t>
            </a:r>
            <a:r>
              <a:rPr lang="en-US" sz="2400" dirty="0" smtClean="0"/>
              <a:t>Decompose a time series into different scales of motion (spectra) which characterizes contribution of different atmospheric processes.</a:t>
            </a:r>
          </a:p>
          <a:p>
            <a:r>
              <a:rPr lang="en-US" sz="2800" dirty="0" smtClean="0"/>
              <a:t>Impact of changes in emissions (generally seasonal to long term, especially for anthropogenic emissions) and meteorology (generally short term) can potentially be separated into different spectrums by KZ filter.</a:t>
            </a:r>
          </a:p>
          <a:p>
            <a:pPr>
              <a:buNone/>
            </a:pPr>
            <a:endParaRPr lang="en-US" dirty="0"/>
          </a:p>
        </p:txBody>
      </p:sp>
    </p:spTree>
  </p:cSld>
  <p:clrMapOvr>
    <a:masterClrMapping/>
  </p:clrMapOvr>
  <p:transition advTm="13459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Implications</a:t>
            </a:r>
            <a:endParaRPr lang="en-US" dirty="0"/>
          </a:p>
        </p:txBody>
      </p:sp>
      <p:sp>
        <p:nvSpPr>
          <p:cNvPr id="35843" name="Rectangle 3"/>
          <p:cNvSpPr>
            <a:spLocks noGrp="1" noChangeArrowheads="1"/>
          </p:cNvSpPr>
          <p:nvPr>
            <p:ph type="body" idx="1"/>
          </p:nvPr>
        </p:nvSpPr>
        <p:spPr>
          <a:xfrm>
            <a:off x="457200" y="1295400"/>
            <a:ext cx="8229600" cy="5257800"/>
          </a:xfrm>
        </p:spPr>
        <p:txBody>
          <a:bodyPr>
            <a:normAutofit lnSpcReduction="10000"/>
          </a:bodyPr>
          <a:lstStyle/>
          <a:p>
            <a:pPr>
              <a:lnSpc>
                <a:spcPct val="80000"/>
              </a:lnSpc>
            </a:pPr>
            <a:r>
              <a:rPr lang="en-US" sz="2600" dirty="0" smtClean="0"/>
              <a:t>The separation of short-term and baseline components can greatly facilitate performance evaluations upon parameter modifications or version to version comparison of the same CTM to investigate impacts of model configurations.</a:t>
            </a:r>
          </a:p>
          <a:p>
            <a:pPr>
              <a:lnSpc>
                <a:spcPct val="80000"/>
              </a:lnSpc>
              <a:buNone/>
            </a:pPr>
            <a:endParaRPr lang="en-US" sz="2600" dirty="0" smtClean="0"/>
          </a:p>
          <a:p>
            <a:pPr>
              <a:lnSpc>
                <a:spcPct val="90000"/>
              </a:lnSpc>
            </a:pPr>
            <a:r>
              <a:rPr lang="en-US" sz="2600" dirty="0" smtClean="0"/>
              <a:t>The separation of short-term and baseline components </a:t>
            </a:r>
            <a:r>
              <a:rPr lang="en-US" sz="2600" dirty="0" smtClean="0"/>
              <a:t>can </a:t>
            </a:r>
            <a:r>
              <a:rPr lang="en-US" sz="2600" dirty="0"/>
              <a:t>be potentially used to discern primary factors in determining model performance (e.g. emissions, boundary conditions, or model configuration problems) at hot spots</a:t>
            </a:r>
            <a:r>
              <a:rPr lang="en-US" sz="2600" dirty="0" smtClean="0"/>
              <a:t>.</a:t>
            </a:r>
          </a:p>
          <a:p>
            <a:pPr>
              <a:lnSpc>
                <a:spcPct val="90000"/>
              </a:lnSpc>
              <a:buNone/>
            </a:pPr>
            <a:endParaRPr lang="en-US" sz="2600" dirty="0"/>
          </a:p>
          <a:p>
            <a:pPr>
              <a:lnSpc>
                <a:spcPct val="90000"/>
              </a:lnSpc>
            </a:pPr>
            <a:r>
              <a:rPr lang="en-US" sz="2600" dirty="0"/>
              <a:t>In regulatory </a:t>
            </a:r>
            <a:r>
              <a:rPr lang="en-US" sz="2600" dirty="0" smtClean="0"/>
              <a:t>applications, </a:t>
            </a:r>
            <a:r>
              <a:rPr lang="en-US" sz="2600" dirty="0"/>
              <a:t>modeling of control strategies should be evaluated using baseline analysis (reflect the impact of emission changes</a:t>
            </a:r>
            <a:r>
              <a:rPr lang="en-US" sz="2600" dirty="0" smtClean="0"/>
              <a:t>)</a:t>
            </a:r>
            <a:endParaRPr lang="en-US"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52400"/>
            <a:ext cx="8534400" cy="6553200"/>
          </a:xfrm>
          <a:prstGeom prst="rect">
            <a:avLst/>
          </a:prstGeom>
        </p:spPr>
        <p:txBody>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Acknowledgements</a:t>
            </a:r>
          </a:p>
          <a:p>
            <a:pPr marL="342900" marR="0" lvl="0" indent="-342900" algn="ctr"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Christian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Hogrefe</a:t>
            </a:r>
            <a:r>
              <a:rPr lang="en-US" sz="2800" dirty="0" smtClean="0"/>
              <a:t>, </a:t>
            </a:r>
            <a:r>
              <a:rPr kumimoji="0" lang="en-US" sz="2800" b="0" i="0" u="none" strike="noStrike" kern="1200" cap="none" spc="0" normalizeH="0" noProof="0" dirty="0" smtClean="0">
                <a:ln>
                  <a:noFill/>
                </a:ln>
                <a:solidFill>
                  <a:schemeClr val="tx1"/>
                </a:solidFill>
                <a:effectLst/>
                <a:uLnTx/>
                <a:uFillTx/>
                <a:latin typeface="+mn-lt"/>
                <a:ea typeface="+mn-ea"/>
                <a:cs typeface="+mn-cs"/>
              </a:rPr>
              <a:t>David Wong, Shawn Roselle, Brian Eder, </a:t>
            </a:r>
            <a:r>
              <a:rPr kumimoji="0" lang="en-US" sz="2800" b="0" i="0" u="none" strike="noStrike" kern="1200" cap="none" spc="0" normalizeH="0" noProof="0" dirty="0" err="1" smtClean="0">
                <a:ln>
                  <a:noFill/>
                </a:ln>
                <a:solidFill>
                  <a:schemeClr val="tx1"/>
                </a:solidFill>
                <a:effectLst/>
                <a:uLnTx/>
                <a:uFillTx/>
                <a:latin typeface="+mn-lt"/>
                <a:ea typeface="+mn-ea"/>
                <a:cs typeface="+mn-cs"/>
              </a:rPr>
              <a:t>Wyat</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err="1" smtClean="0">
                <a:ln>
                  <a:noFill/>
                </a:ln>
                <a:solidFill>
                  <a:schemeClr val="tx1"/>
                </a:solidFill>
                <a:effectLst/>
                <a:uLnTx/>
                <a:uFillTx/>
                <a:latin typeface="+mn-lt"/>
                <a:ea typeface="+mn-ea"/>
                <a:cs typeface="+mn-cs"/>
              </a:rPr>
              <a:t>Appel</a:t>
            </a:r>
            <a:r>
              <a:rPr kumimoji="0" lang="en-US" sz="2800" b="0" i="0" u="none" strike="noStrike" kern="1200" cap="none" spc="0" normalizeH="0" noProof="0" dirty="0" smtClean="0">
                <a:ln>
                  <a:noFill/>
                </a:ln>
                <a:solidFill>
                  <a:schemeClr val="tx1"/>
                </a:solidFill>
                <a:effectLst/>
                <a:uLnTx/>
                <a:uFillTx/>
                <a:latin typeface="+mn-lt"/>
                <a:ea typeface="+mn-ea"/>
                <a:cs typeface="+mn-cs"/>
              </a:rPr>
              <a:t>,  George </a:t>
            </a:r>
            <a:r>
              <a:rPr kumimoji="0" lang="en-US" sz="2800" b="0" i="0" u="none" strike="noStrike" kern="1200" cap="none" spc="0" normalizeH="0" noProof="0" dirty="0" err="1" smtClean="0">
                <a:ln>
                  <a:noFill/>
                </a:ln>
                <a:solidFill>
                  <a:schemeClr val="tx1"/>
                </a:solidFill>
                <a:effectLst/>
                <a:uLnTx/>
                <a:uFillTx/>
                <a:latin typeface="+mn-lt"/>
                <a:ea typeface="+mn-ea"/>
                <a:cs typeface="+mn-cs"/>
              </a:rPr>
              <a:t>Pouliot</a:t>
            </a:r>
            <a:r>
              <a:rPr lang="en-US" sz="2800" dirty="0" smtClean="0"/>
              <a:t>,</a:t>
            </a:r>
            <a:r>
              <a:rPr kumimoji="0" lang="en-US" sz="2800" b="0" i="0" u="none" strike="noStrike" kern="1200" cap="none" spc="0" normalizeH="0" noProof="0" dirty="0" smtClean="0">
                <a:ln>
                  <a:noFill/>
                </a:ln>
                <a:solidFill>
                  <a:schemeClr val="tx1"/>
                </a:solidFill>
                <a:effectLst/>
                <a:uLnTx/>
                <a:uFillTx/>
                <a:latin typeface="+mn-lt"/>
                <a:ea typeface="+mn-ea"/>
                <a:cs typeface="+mn-cs"/>
              </a:rPr>
              <a:t> Kathy </a:t>
            </a:r>
            <a:r>
              <a:rPr kumimoji="0" lang="en-US" sz="2800" b="0" i="0" u="none" strike="noStrike" kern="1200" cap="none" spc="0" normalizeH="0" noProof="0" dirty="0" err="1" smtClean="0">
                <a:ln>
                  <a:noFill/>
                </a:ln>
                <a:solidFill>
                  <a:schemeClr val="tx1"/>
                </a:solidFill>
                <a:effectLst/>
                <a:uLnTx/>
                <a:uFillTx/>
                <a:latin typeface="+mn-lt"/>
                <a:ea typeface="+mn-ea"/>
                <a:cs typeface="+mn-cs"/>
              </a:rPr>
              <a:t>Brehme</a:t>
            </a:r>
            <a:r>
              <a:rPr kumimoji="0" lang="en-US" sz="2800" b="0" i="0" u="none" strike="noStrike" kern="1200" cap="none" spc="0" normalizeH="0" noProof="0" dirty="0" smtClean="0">
                <a:ln>
                  <a:noFill/>
                </a:ln>
                <a:solidFill>
                  <a:schemeClr val="tx1"/>
                </a:solidFill>
                <a:effectLst/>
                <a:uLnTx/>
                <a:uFillTx/>
                <a:latin typeface="+mn-lt"/>
                <a:ea typeface="+mn-ea"/>
                <a:cs typeface="+mn-cs"/>
              </a:rPr>
              <a:t>, Charles Chang, and Ryan Cleary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Disclaimer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United States Environmental Protection Agency through its Office of Research and Development funded and managed the research described here. It has been subjected to Agency’s administrative review and approved for presentation.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p:nvPr>
        </p:nvSpPr>
        <p:spPr>
          <a:xfrm>
            <a:off x="457200" y="274638"/>
            <a:ext cx="8229600" cy="944562"/>
          </a:xfrm>
        </p:spPr>
        <p:txBody>
          <a:bodyPr>
            <a:normAutofit fontScale="90000"/>
          </a:bodyPr>
          <a:lstStyle/>
          <a:p>
            <a:r>
              <a:rPr lang="en-US" dirty="0" err="1" smtClean="0"/>
              <a:t>Boxplots</a:t>
            </a:r>
            <a:r>
              <a:rPr lang="en-US" dirty="0" smtClean="0"/>
              <a:t> of Component RMSE</a:t>
            </a:r>
            <a:br>
              <a:rPr lang="en-US" dirty="0" smtClean="0"/>
            </a:br>
            <a:endParaRPr lang="en-US" dirty="0"/>
          </a:p>
        </p:txBody>
      </p:sp>
      <p:pic>
        <p:nvPicPr>
          <p:cNvPr id="12297" name="Picture 9"/>
          <p:cNvPicPr>
            <a:picLocks noChangeAspect="1" noChangeArrowheads="1"/>
          </p:cNvPicPr>
          <p:nvPr>
            <p:ph sz="quarter" idx="1"/>
          </p:nvPr>
        </p:nvPicPr>
        <p:blipFill>
          <a:blip r:embed="rId4"/>
          <a:srcRect/>
          <a:stretch>
            <a:fillRect/>
          </a:stretch>
        </p:blipFill>
        <p:spPr>
          <a:xfrm>
            <a:off x="609600" y="1600200"/>
            <a:ext cx="2368550" cy="2185988"/>
          </a:xfrm>
          <a:noFill/>
          <a:ln/>
        </p:spPr>
      </p:pic>
      <p:pic>
        <p:nvPicPr>
          <p:cNvPr id="12298" name="Picture 10"/>
          <p:cNvPicPr>
            <a:picLocks noChangeAspect="1" noChangeArrowheads="1"/>
          </p:cNvPicPr>
          <p:nvPr>
            <p:ph sz="quarter" idx="2"/>
          </p:nvPr>
        </p:nvPicPr>
        <p:blipFill>
          <a:blip r:embed="rId5"/>
          <a:srcRect/>
          <a:stretch>
            <a:fillRect/>
          </a:stretch>
        </p:blipFill>
        <p:spPr>
          <a:xfrm>
            <a:off x="3429000" y="1524000"/>
            <a:ext cx="2400300" cy="2185988"/>
          </a:xfrm>
          <a:noFill/>
          <a:ln/>
        </p:spPr>
      </p:pic>
      <p:pic>
        <p:nvPicPr>
          <p:cNvPr id="12299" name="Picture 11"/>
          <p:cNvPicPr>
            <a:picLocks noChangeAspect="1" noChangeArrowheads="1"/>
          </p:cNvPicPr>
          <p:nvPr>
            <p:ph sz="quarter" idx="3"/>
          </p:nvPr>
        </p:nvPicPr>
        <p:blipFill>
          <a:blip r:embed="rId6"/>
          <a:srcRect/>
          <a:stretch>
            <a:fillRect/>
          </a:stretch>
        </p:blipFill>
        <p:spPr>
          <a:xfrm>
            <a:off x="533400" y="4038600"/>
            <a:ext cx="2403475" cy="2187575"/>
          </a:xfrm>
          <a:noFill/>
          <a:ln/>
        </p:spPr>
      </p:pic>
      <p:pic>
        <p:nvPicPr>
          <p:cNvPr id="12300" name="Picture 12"/>
          <p:cNvPicPr>
            <a:picLocks noChangeAspect="1" noChangeArrowheads="1"/>
          </p:cNvPicPr>
          <p:nvPr>
            <p:ph sz="quarter" idx="4"/>
          </p:nvPr>
        </p:nvPicPr>
        <p:blipFill>
          <a:blip r:embed="rId7"/>
          <a:srcRect/>
          <a:stretch>
            <a:fillRect/>
          </a:stretch>
        </p:blipFill>
        <p:spPr>
          <a:xfrm>
            <a:off x="6324600" y="1600200"/>
            <a:ext cx="2387600" cy="2187575"/>
          </a:xfrm>
          <a:noFill/>
          <a:ln/>
        </p:spPr>
      </p:pic>
      <p:pic>
        <p:nvPicPr>
          <p:cNvPr id="12301" name="Picture 13"/>
          <p:cNvPicPr>
            <a:picLocks noChangeAspect="1" noChangeArrowheads="1"/>
          </p:cNvPicPr>
          <p:nvPr/>
        </p:nvPicPr>
        <p:blipFill>
          <a:blip r:embed="rId8"/>
          <a:srcRect/>
          <a:stretch>
            <a:fillRect/>
          </a:stretch>
        </p:blipFill>
        <p:spPr bwMode="auto">
          <a:xfrm>
            <a:off x="6400800" y="3962400"/>
            <a:ext cx="2376488" cy="2173288"/>
          </a:xfrm>
          <a:prstGeom prst="rect">
            <a:avLst/>
          </a:prstGeom>
          <a:noFill/>
          <a:ln w="9525">
            <a:noFill/>
            <a:miter lim="800000"/>
            <a:headEnd/>
            <a:tailEnd/>
          </a:ln>
          <a:effectLst/>
        </p:spPr>
      </p:pic>
      <p:sp>
        <p:nvSpPr>
          <p:cNvPr id="12302" name="Text Box 14"/>
          <p:cNvSpPr txBox="1">
            <a:spLocks noChangeArrowheads="1"/>
          </p:cNvSpPr>
          <p:nvPr/>
        </p:nvSpPr>
        <p:spPr bwMode="auto">
          <a:xfrm>
            <a:off x="7856537" y="6019800"/>
            <a:ext cx="754063"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t> ST+BL</a:t>
            </a:r>
          </a:p>
        </p:txBody>
      </p:sp>
      <p:sp>
        <p:nvSpPr>
          <p:cNvPr id="12303" name="Text Box 15"/>
          <p:cNvSpPr txBox="1">
            <a:spLocks noChangeArrowheads="1"/>
          </p:cNvSpPr>
          <p:nvPr/>
        </p:nvSpPr>
        <p:spPr bwMode="auto">
          <a:xfrm>
            <a:off x="6934200" y="6019800"/>
            <a:ext cx="754062"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t> O3</a:t>
            </a:r>
          </a:p>
        </p:txBody>
      </p:sp>
      <p:sp>
        <p:nvSpPr>
          <p:cNvPr id="12304" name="Text Box 16"/>
          <p:cNvSpPr txBox="1">
            <a:spLocks noChangeArrowheads="1"/>
          </p:cNvSpPr>
          <p:nvPr/>
        </p:nvSpPr>
        <p:spPr bwMode="auto">
          <a:xfrm rot="10800000">
            <a:off x="242888" y="1219200"/>
            <a:ext cx="366712" cy="2781300"/>
          </a:xfrm>
          <a:prstGeom prst="rect">
            <a:avLst/>
          </a:prstGeom>
          <a:noFill/>
          <a:ln w="9525">
            <a:noFill/>
            <a:miter lim="800000"/>
            <a:headEnd/>
            <a:tailEnd/>
          </a:ln>
          <a:effectLst/>
        </p:spPr>
        <p:txBody>
          <a:bodyPr vert="eaVert">
            <a:spAutoFit/>
          </a:bodyPr>
          <a:lstStyle/>
          <a:p>
            <a:pPr algn="ctr">
              <a:spcBef>
                <a:spcPct val="50000"/>
              </a:spcBef>
            </a:pPr>
            <a:r>
              <a:rPr lang="en-US" sz="1200" b="1"/>
              <a:t>Component RMSE (ppb)</a:t>
            </a:r>
          </a:p>
        </p:txBody>
      </p:sp>
      <p:sp>
        <p:nvSpPr>
          <p:cNvPr id="12305" name="Text Box 17"/>
          <p:cNvSpPr txBox="1">
            <a:spLocks noChangeArrowheads="1"/>
          </p:cNvSpPr>
          <p:nvPr/>
        </p:nvSpPr>
        <p:spPr bwMode="auto">
          <a:xfrm rot="10800000">
            <a:off x="228601" y="3771900"/>
            <a:ext cx="366712" cy="2781300"/>
          </a:xfrm>
          <a:prstGeom prst="rect">
            <a:avLst/>
          </a:prstGeom>
          <a:noFill/>
          <a:ln w="9525">
            <a:noFill/>
            <a:miter lim="800000"/>
            <a:headEnd/>
            <a:tailEnd/>
          </a:ln>
          <a:effectLst/>
        </p:spPr>
        <p:txBody>
          <a:bodyPr vert="eaVert">
            <a:spAutoFit/>
          </a:bodyPr>
          <a:lstStyle/>
          <a:p>
            <a:pPr algn="ctr">
              <a:spcBef>
                <a:spcPct val="50000"/>
              </a:spcBef>
            </a:pPr>
            <a:r>
              <a:rPr lang="en-US" sz="1200" b="1" dirty="0"/>
              <a:t>Component RMSE (ppb)</a:t>
            </a:r>
          </a:p>
        </p:txBody>
      </p:sp>
      <p:sp>
        <p:nvSpPr>
          <p:cNvPr id="12306" name="Text Box 18"/>
          <p:cNvSpPr txBox="1">
            <a:spLocks noChangeArrowheads="1"/>
          </p:cNvSpPr>
          <p:nvPr/>
        </p:nvSpPr>
        <p:spPr bwMode="auto">
          <a:xfrm rot="10800000">
            <a:off x="6034087" y="3743325"/>
            <a:ext cx="366713" cy="2781300"/>
          </a:xfrm>
          <a:prstGeom prst="rect">
            <a:avLst/>
          </a:prstGeom>
          <a:noFill/>
          <a:ln w="9525">
            <a:noFill/>
            <a:miter lim="800000"/>
            <a:headEnd/>
            <a:tailEnd/>
          </a:ln>
          <a:effectLst/>
        </p:spPr>
        <p:txBody>
          <a:bodyPr vert="eaVert">
            <a:spAutoFit/>
          </a:bodyPr>
          <a:lstStyle/>
          <a:p>
            <a:pPr algn="ctr">
              <a:spcBef>
                <a:spcPct val="50000"/>
              </a:spcBef>
            </a:pPr>
            <a:r>
              <a:rPr lang="en-US" sz="1200" b="1" dirty="0"/>
              <a:t>Component RMSE (ppb)</a:t>
            </a:r>
          </a:p>
        </p:txBody>
      </p:sp>
      <p:sp>
        <p:nvSpPr>
          <p:cNvPr id="13" name="TextBox 12"/>
          <p:cNvSpPr txBox="1"/>
          <p:nvPr/>
        </p:nvSpPr>
        <p:spPr>
          <a:xfrm>
            <a:off x="3048000" y="4038600"/>
            <a:ext cx="2895600" cy="2308324"/>
          </a:xfrm>
          <a:prstGeom prst="rect">
            <a:avLst/>
          </a:prstGeom>
          <a:noFill/>
        </p:spPr>
        <p:txBody>
          <a:bodyPr wrap="square" rtlCol="0">
            <a:spAutoFit/>
          </a:bodyPr>
          <a:lstStyle/>
          <a:p>
            <a:r>
              <a:rPr lang="en-US" dirty="0" smtClean="0"/>
              <a:t>Note:  O3 = ID+DU+SY+BL </a:t>
            </a:r>
          </a:p>
          <a:p>
            <a:r>
              <a:rPr lang="en-US" dirty="0"/>
              <a:t> </a:t>
            </a:r>
            <a:r>
              <a:rPr lang="en-US" dirty="0" smtClean="0"/>
              <a:t>             = ST+BL</a:t>
            </a:r>
          </a:p>
          <a:p>
            <a:r>
              <a:rPr lang="en-US" dirty="0" smtClean="0"/>
              <a:t>           IDDU = ID + DU</a:t>
            </a:r>
          </a:p>
          <a:p>
            <a:r>
              <a:rPr lang="en-US" dirty="0"/>
              <a:t> </a:t>
            </a:r>
            <a:r>
              <a:rPr lang="en-US" dirty="0" smtClean="0"/>
              <a:t>           DUSY = DU + SY</a:t>
            </a:r>
          </a:p>
          <a:p>
            <a:r>
              <a:rPr lang="en-US" dirty="0"/>
              <a:t> </a:t>
            </a:r>
            <a:r>
              <a:rPr lang="en-US" dirty="0" smtClean="0"/>
              <a:t>           IDSY  = ID   + SY</a:t>
            </a:r>
          </a:p>
          <a:p>
            <a:r>
              <a:rPr lang="en-US" dirty="0"/>
              <a:t> </a:t>
            </a:r>
            <a:r>
              <a:rPr lang="en-US" dirty="0" smtClean="0"/>
              <a:t>           SYBL =  SY  + BL</a:t>
            </a:r>
          </a:p>
          <a:p>
            <a:r>
              <a:rPr lang="en-US" dirty="0"/>
              <a:t> </a:t>
            </a:r>
            <a:r>
              <a:rPr lang="en-US" dirty="0" smtClean="0"/>
              <a:t>            </a:t>
            </a:r>
          </a:p>
          <a:p>
            <a:r>
              <a:rPr lang="en-US" dirty="0"/>
              <a:t> </a:t>
            </a:r>
            <a:r>
              <a:rPr lang="en-US" dirty="0" smtClean="0"/>
              <a:t>        </a:t>
            </a:r>
            <a:endParaRPr lang="en-US" dirty="0"/>
          </a:p>
        </p:txBody>
      </p:sp>
      <p:sp>
        <p:nvSpPr>
          <p:cNvPr id="14" name="Text Box 15"/>
          <p:cNvSpPr txBox="1">
            <a:spLocks noChangeArrowheads="1"/>
          </p:cNvSpPr>
          <p:nvPr/>
        </p:nvSpPr>
        <p:spPr bwMode="auto">
          <a:xfrm>
            <a:off x="1066800" y="6096000"/>
            <a:ext cx="754062"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t> </a:t>
            </a:r>
            <a:r>
              <a:rPr lang="en-US" sz="1200" dirty="0" smtClean="0"/>
              <a:t>IDSY</a:t>
            </a:r>
            <a:endParaRPr lang="en-US" sz="1200" dirty="0"/>
          </a:p>
        </p:txBody>
      </p:sp>
      <p:sp>
        <p:nvSpPr>
          <p:cNvPr id="15" name="Text Box 15"/>
          <p:cNvSpPr txBox="1">
            <a:spLocks noChangeArrowheads="1"/>
          </p:cNvSpPr>
          <p:nvPr/>
        </p:nvSpPr>
        <p:spPr bwMode="auto">
          <a:xfrm>
            <a:off x="2065338" y="6096000"/>
            <a:ext cx="754062"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smtClean="0"/>
              <a:t>ID+SY</a:t>
            </a:r>
            <a:endParaRPr lang="en-US" sz="1200" dirty="0"/>
          </a:p>
        </p:txBody>
      </p:sp>
      <p:sp>
        <p:nvSpPr>
          <p:cNvPr id="16" name="Text Box 15"/>
          <p:cNvSpPr txBox="1">
            <a:spLocks noChangeArrowheads="1"/>
          </p:cNvSpPr>
          <p:nvPr/>
        </p:nvSpPr>
        <p:spPr bwMode="auto">
          <a:xfrm>
            <a:off x="1082040" y="3687763"/>
            <a:ext cx="754062"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t> </a:t>
            </a:r>
            <a:r>
              <a:rPr lang="en-US" sz="1200" dirty="0" smtClean="0"/>
              <a:t>IDDU</a:t>
            </a:r>
            <a:endParaRPr lang="en-US" sz="1200" dirty="0"/>
          </a:p>
        </p:txBody>
      </p:sp>
      <p:sp>
        <p:nvSpPr>
          <p:cNvPr id="17" name="Text Box 15"/>
          <p:cNvSpPr txBox="1">
            <a:spLocks noChangeArrowheads="1"/>
          </p:cNvSpPr>
          <p:nvPr/>
        </p:nvSpPr>
        <p:spPr bwMode="auto">
          <a:xfrm>
            <a:off x="2057400" y="3687763"/>
            <a:ext cx="754062" cy="274637"/>
          </a:xfrm>
          <a:prstGeom prst="rect">
            <a:avLst/>
          </a:prstGeom>
          <a:solidFill>
            <a:schemeClr val="bg1"/>
          </a:solidFill>
          <a:ln w="9525">
            <a:noFill/>
            <a:miter lim="800000"/>
            <a:headEnd/>
            <a:tailEnd/>
          </a:ln>
          <a:effectLst/>
        </p:spPr>
        <p:txBody>
          <a:bodyPr>
            <a:spAutoFit/>
          </a:bodyPr>
          <a:lstStyle/>
          <a:p>
            <a:pPr>
              <a:spcBef>
                <a:spcPct val="50000"/>
              </a:spcBef>
            </a:pPr>
            <a:r>
              <a:rPr lang="en-US" sz="1200" dirty="0"/>
              <a:t> </a:t>
            </a:r>
            <a:r>
              <a:rPr lang="en-US" sz="1200" dirty="0" smtClean="0"/>
              <a:t>ID+DU</a:t>
            </a:r>
            <a:endParaRPr lang="en-US" sz="1200" dirty="0"/>
          </a:p>
        </p:txBody>
      </p:sp>
      <p:sp>
        <p:nvSpPr>
          <p:cNvPr id="18" name="Text Box 15"/>
          <p:cNvSpPr txBox="1">
            <a:spLocks noChangeArrowheads="1"/>
          </p:cNvSpPr>
          <p:nvPr/>
        </p:nvSpPr>
        <p:spPr bwMode="auto">
          <a:xfrm>
            <a:off x="3970338" y="3581400"/>
            <a:ext cx="754062" cy="276999"/>
          </a:xfrm>
          <a:prstGeom prst="rect">
            <a:avLst/>
          </a:prstGeom>
          <a:solidFill>
            <a:schemeClr val="bg1"/>
          </a:solidFill>
          <a:ln w="9525">
            <a:noFill/>
            <a:miter lim="800000"/>
            <a:headEnd/>
            <a:tailEnd/>
          </a:ln>
          <a:effectLst/>
        </p:spPr>
        <p:txBody>
          <a:bodyPr wrap="square">
            <a:spAutoFit/>
          </a:bodyPr>
          <a:lstStyle/>
          <a:p>
            <a:pPr>
              <a:spcBef>
                <a:spcPct val="50000"/>
              </a:spcBef>
            </a:pPr>
            <a:r>
              <a:rPr lang="en-US" sz="1200" dirty="0"/>
              <a:t> </a:t>
            </a:r>
            <a:r>
              <a:rPr lang="en-US" sz="1200" dirty="0" smtClean="0"/>
              <a:t>DUSY</a:t>
            </a:r>
            <a:endParaRPr lang="en-US" sz="1200" dirty="0"/>
          </a:p>
        </p:txBody>
      </p:sp>
      <p:sp>
        <p:nvSpPr>
          <p:cNvPr id="19" name="Text Box 15"/>
          <p:cNvSpPr txBox="1">
            <a:spLocks noChangeArrowheads="1"/>
          </p:cNvSpPr>
          <p:nvPr/>
        </p:nvSpPr>
        <p:spPr bwMode="auto">
          <a:xfrm>
            <a:off x="4884738" y="3581400"/>
            <a:ext cx="754062" cy="276999"/>
          </a:xfrm>
          <a:prstGeom prst="rect">
            <a:avLst/>
          </a:prstGeom>
          <a:solidFill>
            <a:schemeClr val="bg1"/>
          </a:solidFill>
          <a:ln w="9525">
            <a:noFill/>
            <a:miter lim="800000"/>
            <a:headEnd/>
            <a:tailEnd/>
          </a:ln>
          <a:effectLst/>
        </p:spPr>
        <p:txBody>
          <a:bodyPr wrap="square">
            <a:spAutoFit/>
          </a:bodyPr>
          <a:lstStyle/>
          <a:p>
            <a:pPr>
              <a:spcBef>
                <a:spcPct val="50000"/>
              </a:spcBef>
            </a:pPr>
            <a:r>
              <a:rPr lang="en-US" sz="1200" dirty="0"/>
              <a:t> </a:t>
            </a:r>
            <a:r>
              <a:rPr lang="en-US" sz="1200" dirty="0" smtClean="0"/>
              <a:t>DU+SY</a:t>
            </a:r>
            <a:endParaRPr lang="en-US" sz="1200" dirty="0"/>
          </a:p>
        </p:txBody>
      </p:sp>
      <p:sp>
        <p:nvSpPr>
          <p:cNvPr id="20" name="Text Box 15"/>
          <p:cNvSpPr txBox="1">
            <a:spLocks noChangeArrowheads="1"/>
          </p:cNvSpPr>
          <p:nvPr/>
        </p:nvSpPr>
        <p:spPr bwMode="auto">
          <a:xfrm>
            <a:off x="6781800" y="3657600"/>
            <a:ext cx="754062" cy="276999"/>
          </a:xfrm>
          <a:prstGeom prst="rect">
            <a:avLst/>
          </a:prstGeom>
          <a:solidFill>
            <a:schemeClr val="bg1"/>
          </a:solidFill>
          <a:ln w="9525">
            <a:noFill/>
            <a:miter lim="800000"/>
            <a:headEnd/>
            <a:tailEnd/>
          </a:ln>
          <a:effectLst/>
        </p:spPr>
        <p:txBody>
          <a:bodyPr wrap="square">
            <a:spAutoFit/>
          </a:bodyPr>
          <a:lstStyle/>
          <a:p>
            <a:pPr>
              <a:spcBef>
                <a:spcPct val="50000"/>
              </a:spcBef>
            </a:pPr>
            <a:r>
              <a:rPr lang="en-US" sz="1200" dirty="0"/>
              <a:t> </a:t>
            </a:r>
            <a:r>
              <a:rPr lang="en-US" sz="1200" dirty="0" smtClean="0"/>
              <a:t>SYBL</a:t>
            </a:r>
            <a:endParaRPr lang="en-US" sz="1200" dirty="0"/>
          </a:p>
        </p:txBody>
      </p:sp>
      <p:sp>
        <p:nvSpPr>
          <p:cNvPr id="21" name="Text Box 15"/>
          <p:cNvSpPr txBox="1">
            <a:spLocks noChangeArrowheads="1"/>
          </p:cNvSpPr>
          <p:nvPr/>
        </p:nvSpPr>
        <p:spPr bwMode="auto">
          <a:xfrm>
            <a:off x="7772400" y="3657600"/>
            <a:ext cx="754062" cy="276999"/>
          </a:xfrm>
          <a:prstGeom prst="rect">
            <a:avLst/>
          </a:prstGeom>
          <a:solidFill>
            <a:schemeClr val="bg1"/>
          </a:solidFill>
          <a:ln w="9525">
            <a:noFill/>
            <a:miter lim="800000"/>
            <a:headEnd/>
            <a:tailEnd/>
          </a:ln>
          <a:effectLst/>
        </p:spPr>
        <p:txBody>
          <a:bodyPr wrap="square">
            <a:spAutoFit/>
          </a:bodyPr>
          <a:lstStyle/>
          <a:p>
            <a:pPr>
              <a:spcBef>
                <a:spcPct val="50000"/>
              </a:spcBef>
            </a:pPr>
            <a:r>
              <a:rPr lang="en-US" sz="1200" dirty="0"/>
              <a:t> </a:t>
            </a:r>
            <a:r>
              <a:rPr lang="en-US" sz="1200" dirty="0" smtClean="0"/>
              <a:t>SY+BL</a:t>
            </a:r>
            <a:endParaRPr lang="en-US" sz="1200" dirty="0"/>
          </a:p>
        </p:txBody>
      </p:sp>
      <p:graphicFrame>
        <p:nvGraphicFramePr>
          <p:cNvPr id="22" name="Object 21"/>
          <p:cNvGraphicFramePr>
            <a:graphicFrameLocks noChangeAspect="1"/>
          </p:cNvGraphicFramePr>
          <p:nvPr/>
        </p:nvGraphicFramePr>
        <p:xfrm>
          <a:off x="3276600" y="762000"/>
          <a:ext cx="3179618" cy="457200"/>
        </p:xfrm>
        <a:graphic>
          <a:graphicData uri="http://schemas.openxmlformats.org/presentationml/2006/ole">
            <p:oleObj spid="_x0000_s8194" name="Equation" r:id="rId9" imgW="1942920" imgH="27936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7"/>
          <p:cNvSpPr>
            <a:spLocks noGrp="1" noChangeArrowheads="1"/>
          </p:cNvSpPr>
          <p:nvPr>
            <p:ph type="title" sz="quarter"/>
          </p:nvPr>
        </p:nvSpPr>
        <p:spPr/>
        <p:txBody>
          <a:bodyPr/>
          <a:lstStyle/>
          <a:p>
            <a:r>
              <a:rPr lang="en-US"/>
              <a:t>O</a:t>
            </a:r>
            <a:r>
              <a:rPr lang="en-US" baseline="-25000"/>
              <a:t>3</a:t>
            </a:r>
            <a:r>
              <a:rPr lang="en-US"/>
              <a:t> and BL MB </a:t>
            </a:r>
          </a:p>
        </p:txBody>
      </p:sp>
      <p:pic>
        <p:nvPicPr>
          <p:cNvPr id="51212" name="Picture 12"/>
          <p:cNvPicPr>
            <a:picLocks noChangeAspect="1" noChangeArrowheads="1"/>
          </p:cNvPicPr>
          <p:nvPr>
            <p:ph sz="quarter" idx="1"/>
          </p:nvPr>
        </p:nvPicPr>
        <p:blipFill>
          <a:blip r:embed="rId3"/>
          <a:srcRect/>
          <a:stretch>
            <a:fillRect/>
          </a:stretch>
        </p:blipFill>
        <p:spPr>
          <a:xfrm>
            <a:off x="457200" y="1674813"/>
            <a:ext cx="4038600" cy="2035175"/>
          </a:xfrm>
          <a:noFill/>
          <a:ln/>
        </p:spPr>
      </p:pic>
      <p:pic>
        <p:nvPicPr>
          <p:cNvPr id="51213" name="Picture 13"/>
          <p:cNvPicPr>
            <a:picLocks noChangeAspect="1" noChangeArrowheads="1"/>
          </p:cNvPicPr>
          <p:nvPr>
            <p:ph sz="quarter" idx="3"/>
          </p:nvPr>
        </p:nvPicPr>
        <p:blipFill>
          <a:blip r:embed="rId4"/>
          <a:srcRect/>
          <a:stretch>
            <a:fillRect/>
          </a:stretch>
        </p:blipFill>
        <p:spPr>
          <a:xfrm>
            <a:off x="609600" y="3810000"/>
            <a:ext cx="2295525" cy="2743200"/>
          </a:xfrm>
          <a:noFill/>
          <a:ln/>
        </p:spPr>
      </p:pic>
      <p:pic>
        <p:nvPicPr>
          <p:cNvPr id="51214" name="Picture 14"/>
          <p:cNvPicPr>
            <a:picLocks noChangeAspect="1" noChangeArrowheads="1"/>
          </p:cNvPicPr>
          <p:nvPr>
            <p:ph sz="quarter" idx="2"/>
          </p:nvPr>
        </p:nvPicPr>
        <p:blipFill>
          <a:blip r:embed="rId5"/>
          <a:srcRect/>
          <a:stretch>
            <a:fillRect/>
          </a:stretch>
        </p:blipFill>
        <p:spPr>
          <a:xfrm>
            <a:off x="4648200" y="1677988"/>
            <a:ext cx="4038600" cy="2028825"/>
          </a:xfrm>
          <a:noFill/>
          <a:ln/>
        </p:spPr>
      </p:pic>
      <p:pic>
        <p:nvPicPr>
          <p:cNvPr id="51215" name="Picture 15"/>
          <p:cNvPicPr>
            <a:picLocks noChangeAspect="1" noChangeArrowheads="1"/>
          </p:cNvPicPr>
          <p:nvPr>
            <p:ph sz="quarter" idx="4"/>
          </p:nvPr>
        </p:nvPicPr>
        <p:blipFill>
          <a:blip r:embed="rId6"/>
          <a:srcRect/>
          <a:stretch>
            <a:fillRect/>
          </a:stretch>
        </p:blipFill>
        <p:spPr>
          <a:xfrm>
            <a:off x="6597650" y="3886200"/>
            <a:ext cx="2163763" cy="2590800"/>
          </a:xfrm>
          <a:noFill/>
          <a:ln/>
        </p:spPr>
      </p:pic>
      <p:sp>
        <p:nvSpPr>
          <p:cNvPr id="51216" name="Text Box 16"/>
          <p:cNvSpPr txBox="1">
            <a:spLocks noChangeArrowheads="1"/>
          </p:cNvSpPr>
          <p:nvPr/>
        </p:nvSpPr>
        <p:spPr bwMode="auto">
          <a:xfrm>
            <a:off x="3276600" y="4114800"/>
            <a:ext cx="3124200" cy="1739900"/>
          </a:xfrm>
          <a:prstGeom prst="rect">
            <a:avLst/>
          </a:prstGeom>
          <a:noFill/>
          <a:ln w="9525">
            <a:noFill/>
            <a:miter lim="800000"/>
            <a:headEnd/>
            <a:tailEnd/>
          </a:ln>
          <a:effectLst/>
        </p:spPr>
        <p:txBody>
          <a:bodyPr>
            <a:spAutoFit/>
          </a:bodyPr>
          <a:lstStyle/>
          <a:p>
            <a:pPr>
              <a:spcBef>
                <a:spcPct val="50000"/>
              </a:spcBef>
            </a:pPr>
            <a:r>
              <a:rPr lang="en-US" b="1" dirty="0"/>
              <a:t>Further demonstrates that the MB values of O</a:t>
            </a:r>
            <a:r>
              <a:rPr lang="en-US" b="1" baseline="-25000" dirty="0"/>
              <a:t>3</a:t>
            </a:r>
            <a:r>
              <a:rPr lang="en-US" b="1" dirty="0"/>
              <a:t> mixing ratio are solely determined by the baseline component in space.</a:t>
            </a:r>
          </a:p>
        </p:txBody>
      </p:sp>
      <p:sp>
        <p:nvSpPr>
          <p:cNvPr id="51217" name="Text Box 17"/>
          <p:cNvSpPr txBox="1">
            <a:spLocks noChangeArrowheads="1"/>
          </p:cNvSpPr>
          <p:nvPr/>
        </p:nvSpPr>
        <p:spPr bwMode="auto">
          <a:xfrm>
            <a:off x="685800" y="3124200"/>
            <a:ext cx="762000" cy="366713"/>
          </a:xfrm>
          <a:prstGeom prst="rect">
            <a:avLst/>
          </a:prstGeom>
          <a:noFill/>
          <a:ln w="9525">
            <a:noFill/>
            <a:miter lim="800000"/>
            <a:headEnd/>
            <a:tailEnd/>
          </a:ln>
          <a:effectLst/>
        </p:spPr>
        <p:txBody>
          <a:bodyPr>
            <a:spAutoFit/>
          </a:bodyPr>
          <a:lstStyle/>
          <a:p>
            <a:pPr>
              <a:spcBef>
                <a:spcPct val="50000"/>
              </a:spcBef>
            </a:pPr>
            <a:r>
              <a:rPr lang="en-US" b="1"/>
              <a:t>O</a:t>
            </a:r>
            <a:r>
              <a:rPr lang="en-US" b="1" baseline="-25000"/>
              <a:t>3</a:t>
            </a:r>
          </a:p>
        </p:txBody>
      </p:sp>
      <p:sp>
        <p:nvSpPr>
          <p:cNvPr id="51218" name="Text Box 18"/>
          <p:cNvSpPr txBox="1">
            <a:spLocks noChangeArrowheads="1"/>
          </p:cNvSpPr>
          <p:nvPr/>
        </p:nvSpPr>
        <p:spPr bwMode="auto">
          <a:xfrm>
            <a:off x="1998663" y="4083050"/>
            <a:ext cx="762000" cy="366713"/>
          </a:xfrm>
          <a:prstGeom prst="rect">
            <a:avLst/>
          </a:prstGeom>
          <a:noFill/>
          <a:ln w="9525">
            <a:noFill/>
            <a:miter lim="800000"/>
            <a:headEnd/>
            <a:tailEnd/>
          </a:ln>
          <a:effectLst/>
        </p:spPr>
        <p:txBody>
          <a:bodyPr>
            <a:spAutoFit/>
          </a:bodyPr>
          <a:lstStyle/>
          <a:p>
            <a:pPr>
              <a:spcBef>
                <a:spcPct val="50000"/>
              </a:spcBef>
            </a:pPr>
            <a:r>
              <a:rPr lang="en-US" b="1"/>
              <a:t>O</a:t>
            </a:r>
            <a:r>
              <a:rPr lang="en-US" b="1" baseline="-25000"/>
              <a:t>3</a:t>
            </a:r>
          </a:p>
        </p:txBody>
      </p:sp>
      <p:sp>
        <p:nvSpPr>
          <p:cNvPr id="51219" name="Text Box 19"/>
          <p:cNvSpPr txBox="1">
            <a:spLocks noChangeArrowheads="1"/>
          </p:cNvSpPr>
          <p:nvPr/>
        </p:nvSpPr>
        <p:spPr bwMode="auto">
          <a:xfrm>
            <a:off x="4889500" y="3198813"/>
            <a:ext cx="762000" cy="366712"/>
          </a:xfrm>
          <a:prstGeom prst="rect">
            <a:avLst/>
          </a:prstGeom>
          <a:noFill/>
          <a:ln w="9525">
            <a:noFill/>
            <a:miter lim="800000"/>
            <a:headEnd/>
            <a:tailEnd/>
          </a:ln>
          <a:effectLst/>
        </p:spPr>
        <p:txBody>
          <a:bodyPr>
            <a:spAutoFit/>
          </a:bodyPr>
          <a:lstStyle/>
          <a:p>
            <a:pPr>
              <a:spcBef>
                <a:spcPct val="50000"/>
              </a:spcBef>
            </a:pPr>
            <a:r>
              <a:rPr lang="en-US" b="1"/>
              <a:t>BL</a:t>
            </a:r>
            <a:endParaRPr lang="en-US" b="1" baseline="-25000"/>
          </a:p>
        </p:txBody>
      </p:sp>
      <p:sp>
        <p:nvSpPr>
          <p:cNvPr id="51220" name="Text Box 20"/>
          <p:cNvSpPr txBox="1">
            <a:spLocks noChangeArrowheads="1"/>
          </p:cNvSpPr>
          <p:nvPr/>
        </p:nvSpPr>
        <p:spPr bwMode="auto">
          <a:xfrm>
            <a:off x="7883525" y="4113213"/>
            <a:ext cx="762000" cy="366712"/>
          </a:xfrm>
          <a:prstGeom prst="rect">
            <a:avLst/>
          </a:prstGeom>
          <a:noFill/>
          <a:ln w="9525">
            <a:noFill/>
            <a:miter lim="800000"/>
            <a:headEnd/>
            <a:tailEnd/>
          </a:ln>
          <a:effectLst/>
        </p:spPr>
        <p:txBody>
          <a:bodyPr>
            <a:spAutoFit/>
          </a:bodyPr>
          <a:lstStyle/>
          <a:p>
            <a:pPr>
              <a:spcBef>
                <a:spcPct val="50000"/>
              </a:spcBef>
            </a:pPr>
            <a:r>
              <a:rPr lang="en-US" b="1"/>
              <a:t>BL</a:t>
            </a:r>
            <a:endParaRPr lang="en-US" b="1" baseline="-25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7848600" cy="715962"/>
          </a:xfrm>
        </p:spPr>
        <p:txBody>
          <a:bodyPr/>
          <a:lstStyle/>
          <a:p>
            <a:r>
              <a:rPr lang="en-US" sz="4000" dirty="0" err="1"/>
              <a:t>Kolmogorov-Zurbenko</a:t>
            </a:r>
            <a:r>
              <a:rPr lang="en-US" sz="4000" dirty="0"/>
              <a:t> (KZ) Filter</a:t>
            </a:r>
          </a:p>
        </p:txBody>
      </p:sp>
      <p:sp>
        <p:nvSpPr>
          <p:cNvPr id="68611" name="Rectangle 3"/>
          <p:cNvSpPr>
            <a:spLocks noGrp="1" noChangeArrowheads="1"/>
          </p:cNvSpPr>
          <p:nvPr>
            <p:ph type="body" idx="1"/>
          </p:nvPr>
        </p:nvSpPr>
        <p:spPr>
          <a:xfrm>
            <a:off x="381000" y="685800"/>
            <a:ext cx="8229600" cy="4525963"/>
          </a:xfrm>
        </p:spPr>
        <p:txBody>
          <a:bodyPr/>
          <a:lstStyle/>
          <a:p>
            <a:pPr>
              <a:buFontTx/>
              <a:buNone/>
            </a:pPr>
            <a:r>
              <a:rPr lang="en-US" sz="1800" dirty="0"/>
              <a:t>A time-series of hourly species (S) data can be </a:t>
            </a:r>
            <a:r>
              <a:rPr lang="en-US" sz="1800" dirty="0" smtClean="0"/>
              <a:t>presented </a:t>
            </a:r>
            <a:r>
              <a:rPr lang="en-US" sz="1800" dirty="0"/>
              <a:t>by:</a:t>
            </a:r>
          </a:p>
          <a:p>
            <a:pPr>
              <a:buFontTx/>
              <a:buNone/>
            </a:pPr>
            <a:endParaRPr lang="en-US" sz="1800" dirty="0"/>
          </a:p>
          <a:p>
            <a:pPr>
              <a:buFontTx/>
              <a:buNone/>
            </a:pPr>
            <a:endParaRPr lang="en-US" sz="1800" dirty="0"/>
          </a:p>
          <a:p>
            <a:pPr>
              <a:buFontTx/>
              <a:buNone/>
            </a:pPr>
            <a:r>
              <a:rPr lang="en-US" sz="1800" i="1" dirty="0"/>
              <a:t>S(t)</a:t>
            </a:r>
            <a:r>
              <a:rPr lang="en-US" sz="1800" dirty="0"/>
              <a:t>: original time-series, </a:t>
            </a:r>
            <a:r>
              <a:rPr lang="en-US" sz="1800" dirty="0" smtClean="0"/>
              <a:t>ID(t): intra-day component, DU(t): diurnal component, </a:t>
            </a:r>
            <a:r>
              <a:rPr lang="en-US" sz="1800" dirty="0" smtClean="0"/>
              <a:t>SY(t</a:t>
            </a:r>
            <a:r>
              <a:rPr lang="en-US" sz="1800" dirty="0"/>
              <a:t>): synoptic component, </a:t>
            </a:r>
            <a:r>
              <a:rPr lang="en-US" sz="1800" dirty="0" smtClean="0"/>
              <a:t>and </a:t>
            </a:r>
            <a:r>
              <a:rPr lang="en-US" sz="1800" dirty="0" smtClean="0"/>
              <a:t>BL(t): baseline component </a:t>
            </a:r>
            <a:r>
              <a:rPr lang="en-US" sz="1800" dirty="0" smtClean="0"/>
              <a:t>.</a:t>
            </a:r>
            <a:endParaRPr lang="en-US" sz="1800" dirty="0"/>
          </a:p>
          <a:p>
            <a:pPr>
              <a:buFontTx/>
              <a:buNone/>
            </a:pPr>
            <a:endParaRPr lang="en-US" sz="1800" dirty="0"/>
          </a:p>
          <a:p>
            <a:pPr>
              <a:buFontTx/>
              <a:buNone/>
            </a:pPr>
            <a:r>
              <a:rPr lang="en-US" sz="1800" dirty="0"/>
              <a:t>The KZ(</a:t>
            </a:r>
            <a:r>
              <a:rPr lang="en-US" sz="1800" i="1" dirty="0"/>
              <a:t>m, p</a:t>
            </a:r>
            <a:r>
              <a:rPr lang="en-US" sz="1800" dirty="0"/>
              <a:t>) filter (a filter with window length </a:t>
            </a:r>
            <a:r>
              <a:rPr lang="en-US" sz="1800" i="1" dirty="0"/>
              <a:t>m</a:t>
            </a:r>
            <a:r>
              <a:rPr lang="en-US" sz="1800" dirty="0"/>
              <a:t> and </a:t>
            </a:r>
            <a:r>
              <a:rPr lang="en-US" sz="1800" i="1" dirty="0"/>
              <a:t>p</a:t>
            </a:r>
            <a:r>
              <a:rPr lang="en-US" sz="1800" dirty="0"/>
              <a:t> iterations) can be defined by:</a:t>
            </a:r>
          </a:p>
          <a:p>
            <a:pPr>
              <a:buFontTx/>
              <a:buNone/>
            </a:pPr>
            <a:r>
              <a:rPr lang="en-US" sz="1800" dirty="0"/>
              <a:t>                                                                                                                                                                                              </a:t>
            </a:r>
          </a:p>
          <a:p>
            <a:pPr>
              <a:buFontTx/>
              <a:buNone/>
            </a:pPr>
            <a:endParaRPr lang="en-US" sz="1800" dirty="0"/>
          </a:p>
          <a:p>
            <a:pPr>
              <a:buFontTx/>
              <a:buNone/>
            </a:pPr>
            <a:endParaRPr lang="en-US" sz="1800" dirty="0"/>
          </a:p>
          <a:p>
            <a:pPr>
              <a:buFontTx/>
              <a:buNone/>
            </a:pPr>
            <a:endParaRPr lang="en-US" sz="1800" dirty="0"/>
          </a:p>
          <a:p>
            <a:pPr>
              <a:buFontTx/>
              <a:buNone/>
            </a:pPr>
            <a:r>
              <a:rPr lang="en-US" sz="1800" dirty="0"/>
              <a:t>Components:</a:t>
            </a:r>
          </a:p>
          <a:p>
            <a:pPr>
              <a:buFontTx/>
              <a:buNone/>
            </a:pPr>
            <a:r>
              <a:rPr lang="en-US" sz="1800" dirty="0"/>
              <a:t> </a:t>
            </a:r>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8612" name="Object 4"/>
          <p:cNvGraphicFramePr>
            <a:graphicFrameLocks noChangeAspect="1"/>
          </p:cNvGraphicFramePr>
          <p:nvPr/>
        </p:nvGraphicFramePr>
        <p:xfrm>
          <a:off x="1363663" y="1143000"/>
          <a:ext cx="4891087" cy="439737"/>
        </p:xfrm>
        <a:graphic>
          <a:graphicData uri="http://schemas.openxmlformats.org/presentationml/2006/ole">
            <p:oleObj spid="_x0000_s1026" name="Equation" r:id="rId3" imgW="2260440" imgH="203040" progId="Equation.3">
              <p:embed/>
            </p:oleObj>
          </a:graphicData>
        </a:graphic>
      </p:graphicFrame>
      <p:sp>
        <p:nvSpPr>
          <p:cNvPr id="68615" name="Rectangle 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8614" name="Object 6"/>
          <p:cNvGraphicFramePr>
            <a:graphicFrameLocks noChangeAspect="1"/>
          </p:cNvGraphicFramePr>
          <p:nvPr/>
        </p:nvGraphicFramePr>
        <p:xfrm>
          <a:off x="1262063" y="3048000"/>
          <a:ext cx="5648325" cy="798512"/>
        </p:xfrm>
        <a:graphic>
          <a:graphicData uri="http://schemas.openxmlformats.org/presentationml/2006/ole">
            <p:oleObj spid="_x0000_s1027" name="Equation" r:id="rId4" imgW="3263760" imgH="457200" progId="Equation.3">
              <p:embed/>
            </p:oleObj>
          </a:graphicData>
        </a:graphic>
      </p:graphicFrame>
      <p:sp>
        <p:nvSpPr>
          <p:cNvPr id="68620"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8619" name="Object 11"/>
          <p:cNvGraphicFramePr>
            <a:graphicFrameLocks noChangeAspect="1"/>
          </p:cNvGraphicFramePr>
          <p:nvPr/>
        </p:nvGraphicFramePr>
        <p:xfrm>
          <a:off x="1014413" y="4572000"/>
          <a:ext cx="2682875" cy="522287"/>
        </p:xfrm>
        <a:graphic>
          <a:graphicData uri="http://schemas.openxmlformats.org/presentationml/2006/ole">
            <p:oleObj spid="_x0000_s1028" name="Equation" r:id="rId5" imgW="1218960" imgH="241200" progId="Equation.3">
              <p:embed/>
            </p:oleObj>
          </a:graphicData>
        </a:graphic>
      </p:graphicFrame>
      <p:graphicFrame>
        <p:nvGraphicFramePr>
          <p:cNvPr id="68625" name="Object 17"/>
          <p:cNvGraphicFramePr>
            <a:graphicFrameLocks noChangeAspect="1"/>
          </p:cNvGraphicFramePr>
          <p:nvPr/>
        </p:nvGraphicFramePr>
        <p:xfrm>
          <a:off x="4568825" y="4572000"/>
          <a:ext cx="3127375" cy="522287"/>
        </p:xfrm>
        <a:graphic>
          <a:graphicData uri="http://schemas.openxmlformats.org/presentationml/2006/ole">
            <p:oleObj spid="_x0000_s1029" name="Equation" r:id="rId6" imgW="1422360" imgH="241200" progId="Equation.3">
              <p:embed/>
            </p:oleObj>
          </a:graphicData>
        </a:graphic>
      </p:graphicFrame>
      <p:graphicFrame>
        <p:nvGraphicFramePr>
          <p:cNvPr id="68626" name="Object 18"/>
          <p:cNvGraphicFramePr>
            <a:graphicFrameLocks noChangeAspect="1"/>
          </p:cNvGraphicFramePr>
          <p:nvPr/>
        </p:nvGraphicFramePr>
        <p:xfrm>
          <a:off x="914400" y="5105400"/>
          <a:ext cx="3157538" cy="522287"/>
        </p:xfrm>
        <a:graphic>
          <a:graphicData uri="http://schemas.openxmlformats.org/presentationml/2006/ole">
            <p:oleObj spid="_x0000_s1030" name="Equation" r:id="rId7" imgW="1434960" imgH="241200" progId="Equation.3">
              <p:embed/>
            </p:oleObj>
          </a:graphicData>
        </a:graphic>
      </p:graphicFrame>
      <p:graphicFrame>
        <p:nvGraphicFramePr>
          <p:cNvPr id="68627" name="Object 19"/>
          <p:cNvGraphicFramePr>
            <a:graphicFrameLocks noChangeAspect="1"/>
          </p:cNvGraphicFramePr>
          <p:nvPr/>
        </p:nvGraphicFramePr>
        <p:xfrm>
          <a:off x="4876800" y="5105400"/>
          <a:ext cx="2065338" cy="522288"/>
        </p:xfrm>
        <a:graphic>
          <a:graphicData uri="http://schemas.openxmlformats.org/presentationml/2006/ole">
            <p:oleObj spid="_x0000_s1031" name="Equation" r:id="rId8" imgW="939600" imgH="241200" progId="Equation.3">
              <p:embed/>
            </p:oleObj>
          </a:graphicData>
        </a:graphic>
      </p:graphicFrame>
      <p:graphicFrame>
        <p:nvGraphicFramePr>
          <p:cNvPr id="68628" name="Object 20"/>
          <p:cNvGraphicFramePr>
            <a:graphicFrameLocks noChangeAspect="1"/>
          </p:cNvGraphicFramePr>
          <p:nvPr/>
        </p:nvGraphicFramePr>
        <p:xfrm>
          <a:off x="2219325" y="3962400"/>
          <a:ext cx="4248150" cy="360363"/>
        </p:xfrm>
        <a:graphic>
          <a:graphicData uri="http://schemas.openxmlformats.org/presentationml/2006/ole">
            <p:oleObj spid="_x0000_s1032" name="Equation" r:id="rId9" imgW="2654280" imgH="228600" progId="Equation.3">
              <p:embed/>
            </p:oleObj>
          </a:graphicData>
        </a:graphic>
      </p:graphicFrame>
      <p:sp>
        <p:nvSpPr>
          <p:cNvPr id="14" name="TextBox 13"/>
          <p:cNvSpPr txBox="1"/>
          <p:nvPr/>
        </p:nvSpPr>
        <p:spPr>
          <a:xfrm>
            <a:off x="457200" y="5791200"/>
            <a:ext cx="8305800" cy="954107"/>
          </a:xfrm>
          <a:prstGeom prst="rect">
            <a:avLst/>
          </a:prstGeom>
          <a:noFill/>
        </p:spPr>
        <p:txBody>
          <a:bodyPr wrap="square" rtlCol="0">
            <a:spAutoFit/>
          </a:bodyPr>
          <a:lstStyle/>
          <a:p>
            <a:r>
              <a:rPr lang="en-US" sz="2800" dirty="0" smtClean="0"/>
              <a:t>Reference: </a:t>
            </a:r>
            <a:r>
              <a:rPr lang="en-US" sz="2800" dirty="0" err="1" smtClean="0"/>
              <a:t>Hogrefe</a:t>
            </a:r>
            <a:r>
              <a:rPr lang="en-US" sz="2800" dirty="0" smtClean="0"/>
              <a:t> et al. (2000), Bull. Amer. Meteor. Soc.  81, 2083-2105.</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US"/>
              <a:t>Description of KZ processing</a:t>
            </a:r>
          </a:p>
        </p:txBody>
      </p:sp>
      <p:sp>
        <p:nvSpPr>
          <p:cNvPr id="4101" name="Rectangle 5"/>
          <p:cNvSpPr>
            <a:spLocks noGrp="1" noChangeArrowheads="1"/>
          </p:cNvSpPr>
          <p:nvPr>
            <p:ph type="body" idx="1"/>
          </p:nvPr>
        </p:nvSpPr>
        <p:spPr/>
        <p:txBody>
          <a:bodyPr/>
          <a:lstStyle/>
          <a:p>
            <a:pPr>
              <a:lnSpc>
                <a:spcPct val="90000"/>
              </a:lnSpc>
            </a:pPr>
            <a:r>
              <a:rPr lang="en-US" sz="2800" dirty="0"/>
              <a:t>Apply KZ filter to the 2006 </a:t>
            </a:r>
            <a:r>
              <a:rPr lang="en-US" sz="2800" dirty="0" smtClean="0"/>
              <a:t>annual, 2002 and 2005 summer CMAQ </a:t>
            </a:r>
            <a:r>
              <a:rPr lang="en-US" sz="2800" dirty="0"/>
              <a:t>simulations and the AQS observation hourly data</a:t>
            </a:r>
          </a:p>
          <a:p>
            <a:pPr>
              <a:lnSpc>
                <a:spcPct val="90000"/>
              </a:lnSpc>
            </a:pPr>
            <a:r>
              <a:rPr lang="en-US" sz="2800" dirty="0" smtClean="0"/>
              <a:t>Screen the data for completeness.  To include a site, at least 70% of observations must be available. </a:t>
            </a:r>
          </a:p>
          <a:p>
            <a:pPr>
              <a:lnSpc>
                <a:spcPct val="90000"/>
              </a:lnSpc>
            </a:pPr>
            <a:r>
              <a:rPr lang="en-US" sz="2800" dirty="0" smtClean="0"/>
              <a:t>For </a:t>
            </a:r>
            <a:r>
              <a:rPr lang="en-US" sz="2800" dirty="0"/>
              <a:t>all the qualified sites (</a:t>
            </a:r>
            <a:r>
              <a:rPr lang="en-US" sz="2800" dirty="0" smtClean="0"/>
              <a:t>444 for 2006 annual, and ~780 for summers) </a:t>
            </a:r>
            <a:r>
              <a:rPr lang="en-US" sz="2800" dirty="0"/>
              <a:t>calculate the </a:t>
            </a:r>
            <a:r>
              <a:rPr lang="en-US" sz="2800" dirty="0" smtClean="0"/>
              <a:t>stats </a:t>
            </a:r>
            <a:r>
              <a:rPr lang="en-US" sz="2800" dirty="0"/>
              <a:t>between modeled and observed </a:t>
            </a:r>
            <a:r>
              <a:rPr lang="en-US" sz="2800" dirty="0" smtClean="0"/>
              <a:t>components.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1"/>
            <a:ext cx="8534400" cy="6986528"/>
          </a:xfrm>
          <a:prstGeom prst="rect">
            <a:avLst/>
          </a:prstGeom>
          <a:noFill/>
        </p:spPr>
        <p:txBody>
          <a:bodyPr wrap="square" rtlCol="0">
            <a:spAutoFit/>
          </a:bodyPr>
          <a:lstStyle/>
          <a:p>
            <a:r>
              <a:rPr lang="en-US" sz="2800" dirty="0"/>
              <a:t>A</a:t>
            </a:r>
            <a:r>
              <a:rPr lang="en-US" sz="2800" dirty="0" smtClean="0"/>
              <a:t>ny observed time series S(</a:t>
            </a:r>
            <a:r>
              <a:rPr lang="en-US" sz="2800" dirty="0" err="1" smtClean="0"/>
              <a:t>obs,t</a:t>
            </a:r>
            <a:r>
              <a:rPr lang="en-US" sz="2800" dirty="0" smtClean="0"/>
              <a:t>) and model simulated time series S(</a:t>
            </a:r>
            <a:r>
              <a:rPr lang="en-US" sz="2800" dirty="0" err="1" smtClean="0"/>
              <a:t>mod,t</a:t>
            </a:r>
            <a:r>
              <a:rPr lang="en-US" sz="2800" dirty="0" smtClean="0"/>
              <a:t>) can be decomposed into four components using KZ filter:</a:t>
            </a:r>
          </a:p>
          <a:p>
            <a:endParaRPr lang="en-US" sz="2800" dirty="0"/>
          </a:p>
          <a:p>
            <a:endParaRPr lang="en-US" sz="2800" dirty="0" smtClean="0"/>
          </a:p>
          <a:p>
            <a:endParaRPr lang="en-US" sz="2800" dirty="0" smtClean="0"/>
          </a:p>
          <a:p>
            <a:endParaRPr lang="en-US" sz="2800" dirty="0"/>
          </a:p>
          <a:p>
            <a:r>
              <a:rPr lang="en-US" sz="2800" dirty="0" smtClean="0"/>
              <a:t>Two questions need to be asked:</a:t>
            </a:r>
          </a:p>
          <a:p>
            <a:pPr marL="342900" indent="-342900">
              <a:buAutoNum type="arabicPeriod"/>
            </a:pPr>
            <a:r>
              <a:rPr lang="en-US" sz="2800" dirty="0" smtClean="0"/>
              <a:t>Can both time series be decomposed in the same manner by KZ filter, i.e., does the same component represent the same thing in both time series?</a:t>
            </a:r>
          </a:p>
          <a:p>
            <a:pPr marL="342900" indent="-342900">
              <a:buAutoNum type="arabicPeriod"/>
            </a:pPr>
            <a:r>
              <a:rPr lang="en-US" sz="2800" dirty="0" smtClean="0"/>
              <a:t>How does each component relate to other components, or how are the errors and biases between S(</a:t>
            </a:r>
            <a:r>
              <a:rPr lang="en-US" sz="2800" dirty="0" err="1" smtClean="0"/>
              <a:t>obs,t</a:t>
            </a:r>
            <a:r>
              <a:rPr lang="en-US" sz="2800" dirty="0" smtClean="0"/>
              <a:t>) and S(</a:t>
            </a:r>
            <a:r>
              <a:rPr lang="en-US" sz="2800" dirty="0" err="1" smtClean="0"/>
              <a:t>mod,t</a:t>
            </a:r>
            <a:r>
              <a:rPr lang="en-US" sz="2800" dirty="0" smtClean="0"/>
              <a:t>) reflected among the components?</a:t>
            </a:r>
          </a:p>
          <a:p>
            <a:pPr marL="342900" indent="-342900"/>
            <a:endParaRPr lang="en-US" sz="2800" dirty="0" smtClean="0"/>
          </a:p>
        </p:txBody>
      </p:sp>
      <p:graphicFrame>
        <p:nvGraphicFramePr>
          <p:cNvPr id="2050" name="Object 2"/>
          <p:cNvGraphicFramePr>
            <a:graphicFrameLocks noChangeAspect="1"/>
          </p:cNvGraphicFramePr>
          <p:nvPr/>
        </p:nvGraphicFramePr>
        <p:xfrm>
          <a:off x="582613" y="1905000"/>
          <a:ext cx="8208962" cy="461963"/>
        </p:xfrm>
        <a:graphic>
          <a:graphicData uri="http://schemas.openxmlformats.org/presentationml/2006/ole">
            <p:oleObj spid="_x0000_s2050" name="Equation" r:id="rId3" imgW="3606480" imgH="203040" progId="Equation.3">
              <p:embed/>
            </p:oleObj>
          </a:graphicData>
        </a:graphic>
      </p:graphicFrame>
      <p:graphicFrame>
        <p:nvGraphicFramePr>
          <p:cNvPr id="2051" name="Object 3"/>
          <p:cNvGraphicFramePr>
            <a:graphicFrameLocks noChangeAspect="1"/>
          </p:cNvGraphicFramePr>
          <p:nvPr/>
        </p:nvGraphicFramePr>
        <p:xfrm>
          <a:off x="708025" y="2452688"/>
          <a:ext cx="7958138" cy="419100"/>
        </p:xfrm>
        <a:graphic>
          <a:graphicData uri="http://schemas.openxmlformats.org/presentationml/2006/ole">
            <p:oleObj spid="_x0000_s2051" name="Equation" r:id="rId4" imgW="3860640" imgH="2030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077200" cy="6001643"/>
          </a:xfrm>
          <a:prstGeom prst="rect">
            <a:avLst/>
          </a:prstGeom>
          <a:noFill/>
        </p:spPr>
        <p:txBody>
          <a:bodyPr wrap="square" rtlCol="0">
            <a:spAutoFit/>
          </a:bodyPr>
          <a:lstStyle/>
          <a:p>
            <a:r>
              <a:rPr lang="en-US" sz="2400" dirty="0" smtClean="0"/>
              <a:t>According to error propagation theory, if</a:t>
            </a:r>
          </a:p>
          <a:p>
            <a:endParaRPr lang="en-US" sz="2400" dirty="0" smtClean="0"/>
          </a:p>
          <a:p>
            <a:endParaRPr lang="en-US" sz="2400" dirty="0" smtClean="0"/>
          </a:p>
          <a:p>
            <a:r>
              <a:rPr lang="en-US" sz="2400" dirty="0" smtClean="0"/>
              <a:t>then the errors :</a:t>
            </a:r>
          </a:p>
          <a:p>
            <a:endParaRPr lang="en-US" sz="2400" dirty="0"/>
          </a:p>
          <a:p>
            <a:endParaRPr lang="en-US" sz="2400" dirty="0"/>
          </a:p>
          <a:p>
            <a:r>
              <a:rPr lang="en-US" sz="2400" dirty="0" smtClean="0"/>
              <a:t>The magnitude of the variable                    is determined by the degree of independence of A and B. IF                           , then A and B are completely independent from each other.  We can then define the relative dependence as:</a:t>
            </a:r>
          </a:p>
          <a:p>
            <a:endParaRPr lang="en-US" sz="2400" dirty="0"/>
          </a:p>
          <a:p>
            <a:endParaRPr lang="en-US" sz="2400" dirty="0" smtClean="0"/>
          </a:p>
          <a:p>
            <a:endParaRPr lang="en-US" sz="2400" dirty="0"/>
          </a:p>
          <a:p>
            <a:r>
              <a:rPr lang="en-US" sz="2400" dirty="0" smtClean="0"/>
              <a:t>RD is nothing but the ratio of the covariance part to the sum of the individual component errors.</a:t>
            </a:r>
            <a:r>
              <a:rPr lang="en-US" sz="2400" dirty="0"/>
              <a:t> </a:t>
            </a:r>
            <a:r>
              <a:rPr lang="en-US" sz="2400" dirty="0" smtClean="0"/>
              <a:t>The smaller the RD values are, the more independent of the components are. </a:t>
            </a:r>
            <a:endParaRPr lang="en-US" sz="2400" dirty="0"/>
          </a:p>
        </p:txBody>
      </p:sp>
      <p:graphicFrame>
        <p:nvGraphicFramePr>
          <p:cNvPr id="4" name="Object 3"/>
          <p:cNvGraphicFramePr>
            <a:graphicFrameLocks noChangeAspect="1"/>
          </p:cNvGraphicFramePr>
          <p:nvPr/>
        </p:nvGraphicFramePr>
        <p:xfrm>
          <a:off x="3124200" y="838200"/>
          <a:ext cx="1771650" cy="555812"/>
        </p:xfrm>
        <a:graphic>
          <a:graphicData uri="http://schemas.openxmlformats.org/presentationml/2006/ole">
            <p:oleObj spid="_x0000_s6146" name="Equation" r:id="rId3" imgW="647640" imgH="203040" progId="Equation.3">
              <p:embed/>
            </p:oleObj>
          </a:graphicData>
        </a:graphic>
      </p:graphicFrame>
      <p:graphicFrame>
        <p:nvGraphicFramePr>
          <p:cNvPr id="5" name="Object 4"/>
          <p:cNvGraphicFramePr>
            <a:graphicFrameLocks noChangeAspect="1"/>
          </p:cNvGraphicFramePr>
          <p:nvPr/>
        </p:nvGraphicFramePr>
        <p:xfrm>
          <a:off x="2743200" y="1752600"/>
          <a:ext cx="2997200" cy="508000"/>
        </p:xfrm>
        <a:graphic>
          <a:graphicData uri="http://schemas.openxmlformats.org/presentationml/2006/ole">
            <p:oleObj spid="_x0000_s6147" name="Equation" r:id="rId4" imgW="1498320" imgH="253800" progId="Equation.3">
              <p:embed/>
            </p:oleObj>
          </a:graphicData>
        </a:graphic>
      </p:graphicFrame>
      <p:graphicFrame>
        <p:nvGraphicFramePr>
          <p:cNvPr id="6" name="Object 5"/>
          <p:cNvGraphicFramePr>
            <a:graphicFrameLocks noChangeAspect="1"/>
          </p:cNvGraphicFramePr>
          <p:nvPr/>
        </p:nvGraphicFramePr>
        <p:xfrm>
          <a:off x="5410200" y="2895600"/>
          <a:ext cx="1359647" cy="381000"/>
        </p:xfrm>
        <a:graphic>
          <a:graphicData uri="http://schemas.openxmlformats.org/presentationml/2006/ole">
            <p:oleObj spid="_x0000_s6148" name="Equation" r:id="rId5" imgW="711000" imgH="215640" progId="Equation.3">
              <p:embed/>
            </p:oleObj>
          </a:graphicData>
        </a:graphic>
      </p:graphicFrame>
      <p:graphicFrame>
        <p:nvGraphicFramePr>
          <p:cNvPr id="6149" name="Object 5"/>
          <p:cNvGraphicFramePr>
            <a:graphicFrameLocks noChangeAspect="1"/>
          </p:cNvGraphicFramePr>
          <p:nvPr/>
        </p:nvGraphicFramePr>
        <p:xfrm>
          <a:off x="4495800" y="2482850"/>
          <a:ext cx="898525" cy="412750"/>
        </p:xfrm>
        <a:graphic>
          <a:graphicData uri="http://schemas.openxmlformats.org/presentationml/2006/ole">
            <p:oleObj spid="_x0000_s6149" name="Equation" r:id="rId6" imgW="469800" imgH="215640" progId="Equation.3">
              <p:embed/>
            </p:oleObj>
          </a:graphicData>
        </a:graphic>
      </p:graphicFrame>
      <p:graphicFrame>
        <p:nvGraphicFramePr>
          <p:cNvPr id="8" name="Object 7"/>
          <p:cNvGraphicFramePr>
            <a:graphicFrameLocks noChangeAspect="1"/>
          </p:cNvGraphicFramePr>
          <p:nvPr/>
        </p:nvGraphicFramePr>
        <p:xfrm>
          <a:off x="2168525" y="3998913"/>
          <a:ext cx="5200650" cy="1077912"/>
        </p:xfrm>
        <a:graphic>
          <a:graphicData uri="http://schemas.openxmlformats.org/presentationml/2006/ole">
            <p:oleObj spid="_x0000_s6150" name="Equation" r:id="rId7" imgW="2450880" imgH="50796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9" name="Rectangle 299"/>
          <p:cNvSpPr>
            <a:spLocks noGrp="1" noChangeArrowheads="1"/>
          </p:cNvSpPr>
          <p:nvPr>
            <p:ph type="title"/>
          </p:nvPr>
        </p:nvSpPr>
        <p:spPr/>
        <p:txBody>
          <a:bodyPr/>
          <a:lstStyle/>
          <a:p>
            <a:r>
              <a:rPr lang="en-US" sz="2800" b="1" dirty="0"/>
              <a:t>Mean </a:t>
            </a:r>
            <a:r>
              <a:rPr lang="en-US" sz="2800" b="1" dirty="0" smtClean="0"/>
              <a:t>RD (%) Values of </a:t>
            </a:r>
            <a:r>
              <a:rPr lang="en-US" sz="2800" b="1" dirty="0"/>
              <a:t>Component Signals for Hourly O</a:t>
            </a:r>
            <a:r>
              <a:rPr lang="en-US" sz="2800" b="1" baseline="-25000" dirty="0"/>
              <a:t>3</a:t>
            </a:r>
            <a:r>
              <a:rPr lang="en-US" sz="2800" b="1" dirty="0"/>
              <a:t> Time Series</a:t>
            </a:r>
            <a:r>
              <a:rPr lang="en-US" sz="2800" dirty="0"/>
              <a:t> </a:t>
            </a:r>
          </a:p>
        </p:txBody>
      </p:sp>
      <p:graphicFrame>
        <p:nvGraphicFramePr>
          <p:cNvPr id="5418" name="Group 298"/>
          <p:cNvGraphicFramePr>
            <a:graphicFrameLocks noGrp="1"/>
          </p:cNvGraphicFramePr>
          <p:nvPr>
            <p:ph idx="1"/>
          </p:nvPr>
        </p:nvGraphicFramePr>
        <p:xfrm>
          <a:off x="304800" y="1600200"/>
          <a:ext cx="8382000" cy="4541521"/>
        </p:xfrm>
        <a:graphic>
          <a:graphicData uri="http://schemas.openxmlformats.org/drawingml/2006/table">
            <a:tbl>
              <a:tblPr/>
              <a:tblGrid>
                <a:gridCol w="1767270"/>
                <a:gridCol w="1655704"/>
                <a:gridCol w="1655704"/>
                <a:gridCol w="1657320"/>
                <a:gridCol w="1646002"/>
              </a:tblGrid>
              <a:tr h="563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Signal Components</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2002 Summer </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2005 Summer </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2006 Summer</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2006 Year</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7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O3  = ID+DU+SY+BL</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33.9</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31.7</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33.4</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IDDU = ID + DU</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27.1</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27.8</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28.4</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DUSY = DU + SY</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28.9</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28.6</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24.8</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SYBL = SY + BL</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4.9</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5.8</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5.5</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IDSY = ID + SY</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5.3</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5.1</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DUBL = DU + BL</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IDBL = ID + BL</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0.4</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en-US"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en-US"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O3 = ST + BL</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(ST=ID+DU+SY)</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en-US"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2.9</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676400" y="2758441"/>
            <a:ext cx="5410200" cy="1097279"/>
            <a:chOff x="1676400" y="2758441"/>
            <a:chExt cx="5410200" cy="1097279"/>
          </a:xfrm>
        </p:grpSpPr>
        <p:sp>
          <p:nvSpPr>
            <p:cNvPr id="6" name="Oval 5"/>
            <p:cNvSpPr/>
            <p:nvPr/>
          </p:nvSpPr>
          <p:spPr>
            <a:xfrm>
              <a:off x="1905000" y="3352800"/>
              <a:ext cx="1295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28%</a:t>
              </a:r>
              <a:endParaRPr lang="en-US" dirty="0"/>
            </a:p>
          </p:txBody>
        </p:sp>
        <p:sp>
          <p:nvSpPr>
            <p:cNvPr id="7" name="Oval 6"/>
            <p:cNvSpPr/>
            <p:nvPr/>
          </p:nvSpPr>
          <p:spPr>
            <a:xfrm>
              <a:off x="3810000" y="3383280"/>
              <a:ext cx="1295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28%</a:t>
              </a:r>
              <a:endParaRPr lang="en-US" dirty="0"/>
            </a:p>
          </p:txBody>
        </p:sp>
        <p:sp>
          <p:nvSpPr>
            <p:cNvPr id="8" name="Oval 7"/>
            <p:cNvSpPr/>
            <p:nvPr/>
          </p:nvSpPr>
          <p:spPr>
            <a:xfrm>
              <a:off x="5791200" y="3398520"/>
              <a:ext cx="1295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t>
              </a:r>
              <a:endParaRPr lang="en-US" dirty="0"/>
            </a:p>
          </p:txBody>
        </p:sp>
        <p:cxnSp>
          <p:nvCxnSpPr>
            <p:cNvPr id="10" name="Curved Connector 9"/>
            <p:cNvCxnSpPr/>
            <p:nvPr/>
          </p:nvCxnSpPr>
          <p:spPr>
            <a:xfrm rot="16200000" flipH="1">
              <a:off x="1585376" y="2910424"/>
              <a:ext cx="600355" cy="418307"/>
            </a:xfrm>
            <a:prstGeom prst="curvedConnector3">
              <a:avLst>
                <a:gd name="adj1" fmla="val 50000"/>
              </a:avLst>
            </a:prstGeom>
            <a:ln>
              <a:headEnd type="arrow"/>
              <a:tailEnd type="arrow"/>
            </a:ln>
          </p:spPr>
          <p:style>
            <a:lnRef idx="1">
              <a:schemeClr val="accent6"/>
            </a:lnRef>
            <a:fillRef idx="0">
              <a:schemeClr val="accent6"/>
            </a:fillRef>
            <a:effectRef idx="0">
              <a:schemeClr val="accent6"/>
            </a:effectRef>
            <a:fontRef idx="minor">
              <a:schemeClr val="tx1"/>
            </a:fontRef>
          </p:style>
        </p:cxnSp>
        <p:cxnSp>
          <p:nvCxnSpPr>
            <p:cNvPr id="13" name="Curved Connector 12"/>
            <p:cNvCxnSpPr>
              <a:endCxn id="6" idx="7"/>
            </p:cNvCxnSpPr>
            <p:nvPr/>
          </p:nvCxnSpPr>
          <p:spPr>
            <a:xfrm rot="5400000">
              <a:off x="2889189" y="2925664"/>
              <a:ext cx="615596" cy="372587"/>
            </a:xfrm>
            <a:prstGeom prst="curvedConnector3">
              <a:avLst>
                <a:gd name="adj1" fmla="val 37622"/>
              </a:avLst>
            </a:prstGeom>
            <a:ln>
              <a:headEnd type="arrow"/>
              <a:tailEnd type="arrow"/>
            </a:ln>
          </p:spPr>
          <p:style>
            <a:lnRef idx="1">
              <a:schemeClr val="accent6"/>
            </a:lnRef>
            <a:fillRef idx="0">
              <a:schemeClr val="accent6"/>
            </a:fillRef>
            <a:effectRef idx="0">
              <a:schemeClr val="accent6"/>
            </a:effectRef>
            <a:fontRef idx="minor">
              <a:schemeClr val="tx1"/>
            </a:fontRef>
          </p:style>
        </p:cxnSp>
        <p:cxnSp>
          <p:nvCxnSpPr>
            <p:cNvPr id="16" name="Curved Connector 15"/>
            <p:cNvCxnSpPr/>
            <p:nvPr/>
          </p:nvCxnSpPr>
          <p:spPr>
            <a:xfrm>
              <a:off x="3429000" y="2819400"/>
              <a:ext cx="914400" cy="533402"/>
            </a:xfrm>
            <a:prstGeom prst="curvedConnector3">
              <a:avLst>
                <a:gd name="adj1" fmla="val 53333"/>
              </a:avLst>
            </a:prstGeom>
            <a:ln>
              <a:headEnd type="arrow"/>
              <a:tailEnd type="arrow"/>
            </a:ln>
          </p:spPr>
          <p:style>
            <a:lnRef idx="1">
              <a:schemeClr val="accent6"/>
            </a:lnRef>
            <a:fillRef idx="0">
              <a:schemeClr val="accent6"/>
            </a:fillRef>
            <a:effectRef idx="0">
              <a:schemeClr val="accent6"/>
            </a:effectRef>
            <a:fontRef idx="minor">
              <a:schemeClr val="tx1"/>
            </a:fontRef>
          </p:style>
        </p:cxnSp>
        <p:cxnSp>
          <p:nvCxnSpPr>
            <p:cNvPr id="20" name="Curved Connector 19"/>
            <p:cNvCxnSpPr/>
            <p:nvPr/>
          </p:nvCxnSpPr>
          <p:spPr>
            <a:xfrm rot="5400000">
              <a:off x="4535109" y="2879945"/>
              <a:ext cx="615596" cy="372587"/>
            </a:xfrm>
            <a:prstGeom prst="curvedConnector3">
              <a:avLst>
                <a:gd name="adj1" fmla="val 37622"/>
              </a:avLst>
            </a:prstGeom>
            <a:ln>
              <a:headEnd type="arrow"/>
              <a:tailEnd type="arrow"/>
            </a:ln>
          </p:spPr>
          <p:style>
            <a:lnRef idx="1">
              <a:schemeClr val="accent6"/>
            </a:lnRef>
            <a:fillRef idx="0">
              <a:schemeClr val="accent6"/>
            </a:fillRef>
            <a:effectRef idx="0">
              <a:schemeClr val="accent6"/>
            </a:effectRef>
            <a:fontRef idx="minor">
              <a:schemeClr val="tx1"/>
            </a:fontRef>
          </p:style>
        </p:cxnSp>
        <p:cxnSp>
          <p:nvCxnSpPr>
            <p:cNvPr id="24" name="Curved Connector 23"/>
            <p:cNvCxnSpPr>
              <a:endCxn id="8" idx="1"/>
            </p:cNvCxnSpPr>
            <p:nvPr/>
          </p:nvCxnSpPr>
          <p:spPr>
            <a:xfrm>
              <a:off x="5059680" y="2834640"/>
              <a:ext cx="921227" cy="630835"/>
            </a:xfrm>
            <a:prstGeom prst="curvedConnector2">
              <a:avLst/>
            </a:prstGeom>
            <a:ln>
              <a:headEnd type="arrow"/>
              <a:tailEnd type="arrow"/>
            </a:ln>
          </p:spPr>
          <p:style>
            <a:lnRef idx="1">
              <a:schemeClr val="accent6"/>
            </a:lnRef>
            <a:fillRef idx="0">
              <a:schemeClr val="accent6"/>
            </a:fillRef>
            <a:effectRef idx="0">
              <a:schemeClr val="accent6"/>
            </a:effectRef>
            <a:fontRef idx="minor">
              <a:schemeClr val="tx1"/>
            </a:fontRef>
          </p:style>
        </p:cxnSp>
        <p:cxnSp>
          <p:nvCxnSpPr>
            <p:cNvPr id="26" name="Curved Connector 25"/>
            <p:cNvCxnSpPr/>
            <p:nvPr/>
          </p:nvCxnSpPr>
          <p:spPr>
            <a:xfrm rot="5400000">
              <a:off x="6577269" y="2956146"/>
              <a:ext cx="615596" cy="372587"/>
            </a:xfrm>
            <a:prstGeom prst="curvedConnector3">
              <a:avLst>
                <a:gd name="adj1" fmla="val 37622"/>
              </a:avLst>
            </a:prstGeom>
            <a:ln>
              <a:headEnd type="arrow"/>
              <a:tailEnd type="arrow"/>
            </a:ln>
          </p:spPr>
          <p:style>
            <a:lnRef idx="1">
              <a:schemeClr val="accent6"/>
            </a:lnRef>
            <a:fillRef idx="0">
              <a:schemeClr val="accent6"/>
            </a:fillRef>
            <a:effectRef idx="0">
              <a:schemeClr val="accent6"/>
            </a:effectRef>
            <a:fontRef idx="minor">
              <a:schemeClr val="tx1"/>
            </a:fontRef>
          </p:style>
        </p:cxnSp>
      </p:grpSp>
      <p:grpSp>
        <p:nvGrpSpPr>
          <p:cNvPr id="90" name="Group 89"/>
          <p:cNvGrpSpPr/>
          <p:nvPr/>
        </p:nvGrpSpPr>
        <p:grpSpPr>
          <a:xfrm>
            <a:off x="1562099" y="2819400"/>
            <a:ext cx="5753101" cy="2057400"/>
            <a:chOff x="1562099" y="2819400"/>
            <a:chExt cx="5753101" cy="2057400"/>
          </a:xfrm>
        </p:grpSpPr>
        <p:sp>
          <p:nvSpPr>
            <p:cNvPr id="27" name="Oval 26"/>
            <p:cNvSpPr/>
            <p:nvPr/>
          </p:nvSpPr>
          <p:spPr>
            <a:xfrm>
              <a:off x="2667000" y="4267200"/>
              <a:ext cx="1524000" cy="609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5%</a:t>
              </a:r>
              <a:endParaRPr lang="en-US" dirty="0"/>
            </a:p>
          </p:txBody>
        </p:sp>
        <p:sp>
          <p:nvSpPr>
            <p:cNvPr id="28" name="Oval 27"/>
            <p:cNvSpPr/>
            <p:nvPr/>
          </p:nvSpPr>
          <p:spPr>
            <a:xfrm>
              <a:off x="4648200" y="4267200"/>
              <a:ext cx="1524000" cy="609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1</a:t>
              </a:r>
              <a:r>
                <a:rPr lang="en-US" dirty="0" smtClean="0"/>
                <a:t>%</a:t>
              </a:r>
              <a:endParaRPr lang="en-US" dirty="0"/>
            </a:p>
          </p:txBody>
        </p:sp>
        <p:cxnSp>
          <p:nvCxnSpPr>
            <p:cNvPr id="30" name="Curved Connector 29"/>
            <p:cNvCxnSpPr>
              <a:stCxn id="2" idx="2"/>
              <a:endCxn id="27" idx="1"/>
            </p:cNvCxnSpPr>
            <p:nvPr/>
          </p:nvCxnSpPr>
          <p:spPr>
            <a:xfrm rot="16200000" flipH="1">
              <a:off x="1457605" y="2923894"/>
              <a:ext cx="1537074" cy="1328085"/>
            </a:xfrm>
            <a:prstGeom prst="curvedConnector3">
              <a:avLst>
                <a:gd name="adj1" fmla="val 92634"/>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34" name="Curved Connector 31"/>
            <p:cNvCxnSpPr>
              <a:endCxn id="27" idx="6"/>
            </p:cNvCxnSpPr>
            <p:nvPr/>
          </p:nvCxnSpPr>
          <p:spPr>
            <a:xfrm rot="5400000">
              <a:off x="3924300" y="3162300"/>
              <a:ext cx="1676400" cy="1143000"/>
            </a:xfrm>
            <a:prstGeom prst="curvedConnector2">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38" name="Curved Connector 37"/>
            <p:cNvCxnSpPr/>
            <p:nvPr/>
          </p:nvCxnSpPr>
          <p:spPr>
            <a:xfrm rot="16200000" flipH="1">
              <a:off x="3473097" y="2927706"/>
              <a:ext cx="1460872" cy="1396663"/>
            </a:xfrm>
            <a:prstGeom prst="curvedConnector3">
              <a:avLst>
                <a:gd name="adj1" fmla="val 77124"/>
              </a:avLst>
            </a:prstGeom>
            <a:ln>
              <a:headEnd type="arrow"/>
              <a:tailEnd type="arrow"/>
            </a:ln>
          </p:spPr>
          <p:style>
            <a:lnRef idx="1">
              <a:schemeClr val="accent3"/>
            </a:lnRef>
            <a:fillRef idx="0">
              <a:schemeClr val="accent3"/>
            </a:fillRef>
            <a:effectRef idx="0">
              <a:schemeClr val="accent3"/>
            </a:effectRef>
            <a:fontRef idx="minor">
              <a:schemeClr val="tx1"/>
            </a:fontRef>
          </p:style>
        </p:cxnSp>
        <p:cxnSp>
          <p:nvCxnSpPr>
            <p:cNvPr id="41" name="Curved Connector 31"/>
            <p:cNvCxnSpPr>
              <a:endCxn id="28" idx="6"/>
            </p:cNvCxnSpPr>
            <p:nvPr/>
          </p:nvCxnSpPr>
          <p:spPr>
            <a:xfrm rot="5400000">
              <a:off x="5867400" y="3124200"/>
              <a:ext cx="1752600" cy="1143000"/>
            </a:xfrm>
            <a:prstGeom prst="curvedConnector2">
              <a:avLst/>
            </a:prstGeom>
            <a:ln>
              <a:headEnd type="arrow"/>
              <a:tailEnd type="arrow"/>
            </a:ln>
          </p:spPr>
          <p:style>
            <a:lnRef idx="1">
              <a:schemeClr val="accent3"/>
            </a:lnRef>
            <a:fillRef idx="0">
              <a:schemeClr val="accent3"/>
            </a:fillRef>
            <a:effectRef idx="0">
              <a:schemeClr val="accent3"/>
            </a:effectRef>
            <a:fontRef idx="minor">
              <a:schemeClr val="tx1"/>
            </a:fontRef>
          </p:style>
        </p:cxnSp>
      </p:grpSp>
      <p:grpSp>
        <p:nvGrpSpPr>
          <p:cNvPr id="91" name="Group 90"/>
          <p:cNvGrpSpPr/>
          <p:nvPr/>
        </p:nvGrpSpPr>
        <p:grpSpPr>
          <a:xfrm>
            <a:off x="1143000" y="2832100"/>
            <a:ext cx="6248400" cy="3111500"/>
            <a:chOff x="952500" y="2832100"/>
            <a:chExt cx="6248400" cy="3111500"/>
          </a:xfrm>
        </p:grpSpPr>
        <p:sp>
          <p:nvSpPr>
            <p:cNvPr id="44" name="Oval 43"/>
            <p:cNvSpPr/>
            <p:nvPr/>
          </p:nvSpPr>
          <p:spPr>
            <a:xfrm>
              <a:off x="3733800" y="5105400"/>
              <a:ext cx="17526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&lt;0.5%</a:t>
              </a:r>
              <a:endParaRPr lang="en-US" dirty="0"/>
            </a:p>
          </p:txBody>
        </p:sp>
        <p:cxnSp>
          <p:nvCxnSpPr>
            <p:cNvPr id="46" name="Shape 45"/>
            <p:cNvCxnSpPr>
              <a:endCxn id="44" idx="6"/>
            </p:cNvCxnSpPr>
            <p:nvPr/>
          </p:nvCxnSpPr>
          <p:spPr>
            <a:xfrm rot="5400000">
              <a:off x="4997450" y="3321050"/>
              <a:ext cx="2692400" cy="1714500"/>
            </a:xfrm>
            <a:prstGeom prst="curvedConnector2">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8" name="Shape 47"/>
            <p:cNvCxnSpPr>
              <a:endCxn id="44" idx="2"/>
            </p:cNvCxnSpPr>
            <p:nvPr/>
          </p:nvCxnSpPr>
          <p:spPr>
            <a:xfrm>
              <a:off x="952500" y="2895600"/>
              <a:ext cx="2781300" cy="2628900"/>
            </a:xfrm>
            <a:prstGeom prst="curvedConnector3">
              <a:avLst>
                <a:gd name="adj1" fmla="val 17123"/>
              </a:avLst>
            </a:prstGeom>
            <a:ln>
              <a:headEnd type="arrow"/>
              <a:tailEnd type="arrow"/>
            </a:ln>
          </p:spPr>
          <p:style>
            <a:lnRef idx="1">
              <a:schemeClr val="accent2"/>
            </a:lnRef>
            <a:fillRef idx="0">
              <a:schemeClr val="accent2"/>
            </a:fillRef>
            <a:effectRef idx="0">
              <a:schemeClr val="accent2"/>
            </a:effectRef>
            <a:fontRef idx="minor">
              <a:schemeClr val="tx1"/>
            </a:fontRef>
          </p:style>
        </p:cxnSp>
      </p:grpSp>
      <p:grpSp>
        <p:nvGrpSpPr>
          <p:cNvPr id="92" name="Group 91"/>
          <p:cNvGrpSpPr/>
          <p:nvPr/>
        </p:nvGrpSpPr>
        <p:grpSpPr>
          <a:xfrm>
            <a:off x="685800" y="1676400"/>
            <a:ext cx="7848600" cy="4876800"/>
            <a:chOff x="685800" y="1676400"/>
            <a:chExt cx="7848600" cy="4876800"/>
          </a:xfrm>
        </p:grpSpPr>
        <p:sp>
          <p:nvSpPr>
            <p:cNvPr id="72" name="Rounded Rectangle 71"/>
            <p:cNvSpPr/>
            <p:nvPr/>
          </p:nvSpPr>
          <p:spPr>
            <a:xfrm>
              <a:off x="685800" y="1676400"/>
              <a:ext cx="5105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Oval 72"/>
            <p:cNvSpPr/>
            <p:nvPr/>
          </p:nvSpPr>
          <p:spPr>
            <a:xfrm>
              <a:off x="6400800" y="5638800"/>
              <a:ext cx="2133600"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3%</a:t>
              </a:r>
              <a:endParaRPr lang="en-US" sz="3200" dirty="0"/>
            </a:p>
          </p:txBody>
        </p:sp>
        <p:cxnSp>
          <p:nvCxnSpPr>
            <p:cNvPr id="75" name="Curved Connector 74"/>
            <p:cNvCxnSpPr/>
            <p:nvPr/>
          </p:nvCxnSpPr>
          <p:spPr>
            <a:xfrm>
              <a:off x="762000" y="2819400"/>
              <a:ext cx="5715000" cy="3429000"/>
            </a:xfrm>
            <a:prstGeom prst="curvedConnector3">
              <a:avLst>
                <a:gd name="adj1" fmla="val 6800"/>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85" name="Shape 84"/>
            <p:cNvCxnSpPr>
              <a:stCxn id="5" idx="3"/>
              <a:endCxn id="73" idx="7"/>
            </p:cNvCxnSpPr>
            <p:nvPr/>
          </p:nvCxnSpPr>
          <p:spPr>
            <a:xfrm>
              <a:off x="7543800" y="2392680"/>
              <a:ext cx="678141" cy="3380031"/>
            </a:xfrm>
            <a:prstGeom prst="curvedConnector2">
              <a:avLst/>
            </a:prstGeom>
            <a:ln>
              <a:headEnd type="arrow"/>
              <a:tailEnd type="arrow"/>
            </a:ln>
          </p:spPr>
          <p:style>
            <a:lnRef idx="3">
              <a:schemeClr val="accent2"/>
            </a:lnRef>
            <a:fillRef idx="0">
              <a:schemeClr val="accent2"/>
            </a:fillRef>
            <a:effectRef idx="2">
              <a:schemeClr val="accent2"/>
            </a:effectRef>
            <a:fontRef idx="minor">
              <a:schemeClr val="tx1"/>
            </a:fontRef>
          </p:style>
        </p:cxnSp>
      </p:grpSp>
      <p:grpSp>
        <p:nvGrpSpPr>
          <p:cNvPr id="94" name="Group 93"/>
          <p:cNvGrpSpPr/>
          <p:nvPr/>
        </p:nvGrpSpPr>
        <p:grpSpPr>
          <a:xfrm>
            <a:off x="0" y="609600"/>
            <a:ext cx="7543800" cy="2286000"/>
            <a:chOff x="0" y="609600"/>
            <a:chExt cx="7543800" cy="2286000"/>
          </a:xfrm>
        </p:grpSpPr>
        <p:sp>
          <p:nvSpPr>
            <p:cNvPr id="51" name="Rounded Rectangle 50"/>
            <p:cNvSpPr/>
            <p:nvPr/>
          </p:nvSpPr>
          <p:spPr>
            <a:xfrm>
              <a:off x="0" y="609600"/>
              <a:ext cx="12192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O3</a:t>
              </a:r>
              <a:endParaRPr lang="en-US" dirty="0"/>
            </a:p>
          </p:txBody>
        </p:sp>
        <p:sp>
          <p:nvSpPr>
            <p:cNvPr id="57" name="Curved Right Arrow 56"/>
            <p:cNvSpPr/>
            <p:nvPr/>
          </p:nvSpPr>
          <p:spPr>
            <a:xfrm>
              <a:off x="228600" y="1371600"/>
              <a:ext cx="4572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87"/>
            <p:cNvGrpSpPr/>
            <p:nvPr/>
          </p:nvGrpSpPr>
          <p:grpSpPr>
            <a:xfrm>
              <a:off x="914400" y="1905000"/>
              <a:ext cx="6629400" cy="990600"/>
              <a:chOff x="914400" y="1905000"/>
              <a:chExt cx="6629400" cy="990600"/>
            </a:xfrm>
          </p:grpSpPr>
          <p:sp>
            <p:nvSpPr>
              <p:cNvPr id="4" name="Rectangle 3"/>
              <p:cNvSpPr/>
              <p:nvPr/>
            </p:nvSpPr>
            <p:spPr>
              <a:xfrm>
                <a:off x="4495800" y="1905000"/>
                <a:ext cx="114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SY</a:t>
                </a:r>
                <a:endParaRPr lang="en-US" dirty="0"/>
              </a:p>
            </p:txBody>
          </p:sp>
          <p:sp>
            <p:nvSpPr>
              <p:cNvPr id="2" name="Rectangle 1"/>
              <p:cNvSpPr/>
              <p:nvPr/>
            </p:nvSpPr>
            <p:spPr>
              <a:xfrm>
                <a:off x="914400" y="1905000"/>
                <a:ext cx="1295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ysClr val="windowText" lastClr="000000"/>
                    </a:solidFill>
                  </a:rPr>
                  <a:t>ID</a:t>
                </a:r>
                <a:endParaRPr lang="en-US" dirty="0">
                  <a:solidFill>
                    <a:sysClr val="windowText" lastClr="000000"/>
                  </a:solidFill>
                </a:endParaRPr>
              </a:p>
            </p:txBody>
          </p:sp>
          <p:sp>
            <p:nvSpPr>
              <p:cNvPr id="3" name="Rectangle 2"/>
              <p:cNvSpPr/>
              <p:nvPr/>
            </p:nvSpPr>
            <p:spPr>
              <a:xfrm>
                <a:off x="2667000" y="1905000"/>
                <a:ext cx="1295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DU</a:t>
                </a:r>
                <a:endParaRPr lang="en-US" dirty="0"/>
              </a:p>
            </p:txBody>
          </p:sp>
          <p:sp>
            <p:nvSpPr>
              <p:cNvPr id="5" name="Rectangle 4"/>
              <p:cNvSpPr/>
              <p:nvPr/>
            </p:nvSpPr>
            <p:spPr>
              <a:xfrm>
                <a:off x="6309360" y="1935480"/>
                <a:ext cx="123444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BL</a:t>
                </a:r>
                <a:endParaRPr lang="en-US" dirty="0"/>
              </a:p>
            </p:txBody>
          </p:sp>
          <p:sp>
            <p:nvSpPr>
              <p:cNvPr id="58" name="Plus 57"/>
              <p:cNvSpPr/>
              <p:nvPr/>
            </p:nvSpPr>
            <p:spPr>
              <a:xfrm>
                <a:off x="1981200" y="1981200"/>
                <a:ext cx="914400" cy="914400"/>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Plus 58"/>
              <p:cNvSpPr/>
              <p:nvPr/>
            </p:nvSpPr>
            <p:spPr>
              <a:xfrm>
                <a:off x="3703320" y="1965960"/>
                <a:ext cx="914400" cy="914400"/>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Plus 59"/>
              <p:cNvSpPr/>
              <p:nvPr/>
            </p:nvSpPr>
            <p:spPr>
              <a:xfrm>
                <a:off x="5486400" y="1950720"/>
                <a:ext cx="914400" cy="914400"/>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grpSp>
        <p:nvGrpSpPr>
          <p:cNvPr id="93" name="Group 92"/>
          <p:cNvGrpSpPr/>
          <p:nvPr/>
        </p:nvGrpSpPr>
        <p:grpSpPr>
          <a:xfrm>
            <a:off x="1562100" y="457200"/>
            <a:ext cx="5379720" cy="1493520"/>
            <a:chOff x="1562100" y="457200"/>
            <a:chExt cx="5379720" cy="1493520"/>
          </a:xfrm>
        </p:grpSpPr>
        <p:sp>
          <p:nvSpPr>
            <p:cNvPr id="61" name="Oval 60"/>
            <p:cNvSpPr/>
            <p:nvPr/>
          </p:nvSpPr>
          <p:spPr>
            <a:xfrm>
              <a:off x="3581400" y="457200"/>
              <a:ext cx="2209800" cy="685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32%</a:t>
              </a:r>
              <a:endParaRPr lang="en-US" dirty="0"/>
            </a:p>
          </p:txBody>
        </p:sp>
        <p:cxnSp>
          <p:nvCxnSpPr>
            <p:cNvPr id="63" name="Shape 62"/>
            <p:cNvCxnSpPr>
              <a:stCxn id="2" idx="0"/>
            </p:cNvCxnSpPr>
            <p:nvPr/>
          </p:nvCxnSpPr>
          <p:spPr>
            <a:xfrm rot="5400000" flipH="1" flipV="1">
              <a:off x="2114550" y="438150"/>
              <a:ext cx="914400" cy="2019300"/>
            </a:xfrm>
            <a:prstGeom prst="curvedConnector2">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64" name="Shape 63"/>
            <p:cNvCxnSpPr>
              <a:stCxn id="3" idx="0"/>
            </p:cNvCxnSpPr>
            <p:nvPr/>
          </p:nvCxnSpPr>
          <p:spPr>
            <a:xfrm rot="5400000" flipH="1" flipV="1">
              <a:off x="3352800" y="1104900"/>
              <a:ext cx="762000" cy="838200"/>
            </a:xfrm>
            <a:prstGeom prst="curvedConnector2">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66" name="Shape 65"/>
            <p:cNvCxnSpPr>
              <a:endCxn id="61" idx="4"/>
            </p:cNvCxnSpPr>
            <p:nvPr/>
          </p:nvCxnSpPr>
          <p:spPr>
            <a:xfrm rot="16200000" flipV="1">
              <a:off x="4533900" y="1295400"/>
              <a:ext cx="762000" cy="457200"/>
            </a:xfrm>
            <a:prstGeom prst="curvedConnector3">
              <a:avLst>
                <a:gd name="adj1" fmla="val 50000"/>
              </a:avLst>
            </a:prstGeom>
            <a:ln>
              <a:headEnd type="arrow"/>
              <a:tailEnd type="arrow"/>
            </a:ln>
          </p:spPr>
          <p:style>
            <a:lnRef idx="1">
              <a:schemeClr val="accent5"/>
            </a:lnRef>
            <a:fillRef idx="0">
              <a:schemeClr val="accent5"/>
            </a:fillRef>
            <a:effectRef idx="0">
              <a:schemeClr val="accent5"/>
            </a:effectRef>
            <a:fontRef idx="minor">
              <a:schemeClr val="tx1"/>
            </a:fontRef>
          </p:style>
        </p:cxnSp>
        <p:cxnSp>
          <p:nvCxnSpPr>
            <p:cNvPr id="70" name="Shape 65"/>
            <p:cNvCxnSpPr/>
            <p:nvPr/>
          </p:nvCxnSpPr>
          <p:spPr>
            <a:xfrm rot="10800000">
              <a:off x="5638800" y="990600"/>
              <a:ext cx="1303020" cy="960120"/>
            </a:xfrm>
            <a:prstGeom prst="curvedConnector3">
              <a:avLst>
                <a:gd name="adj1" fmla="val 50000"/>
              </a:avLst>
            </a:prstGeom>
            <a:ln>
              <a:headEnd type="arrow"/>
              <a:tailEnd type="arrow"/>
            </a:ln>
          </p:spPr>
          <p:style>
            <a:lnRef idx="1">
              <a:schemeClr val="accent5"/>
            </a:lnRef>
            <a:fillRef idx="0">
              <a:schemeClr val="accent5"/>
            </a:fillRef>
            <a:effectRef idx="0">
              <a:schemeClr val="accent5"/>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blinds(horizontal)">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box(in)">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ppt_x"/>
                                          </p:val>
                                        </p:tav>
                                        <p:tav tm="100000">
                                          <p:val>
                                            <p:strVal val="#ppt_x"/>
                                          </p:val>
                                        </p:tav>
                                      </p:tavLst>
                                    </p:anim>
                                    <p:anim calcmode="lin" valueType="num">
                                      <p:cBhvr additive="base">
                                        <p:cTn id="29"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sz="half" idx="1"/>
          </p:nvPr>
        </p:nvSpPr>
        <p:spPr>
          <a:xfrm>
            <a:off x="457200" y="304800"/>
            <a:ext cx="8534400" cy="6553200"/>
          </a:xfrm>
        </p:spPr>
        <p:txBody>
          <a:bodyPr>
            <a:normAutofit lnSpcReduction="10000"/>
          </a:bodyPr>
          <a:lstStyle/>
          <a:p>
            <a:pPr>
              <a:buFontTx/>
              <a:buNone/>
            </a:pPr>
            <a:r>
              <a:rPr lang="en-US" sz="2800" dirty="0"/>
              <a:t>In the </a:t>
            </a:r>
            <a:r>
              <a:rPr lang="en-US" sz="2800" dirty="0" smtClean="0"/>
              <a:t>following slides, </a:t>
            </a:r>
            <a:r>
              <a:rPr lang="en-US" sz="2800" dirty="0"/>
              <a:t>the O</a:t>
            </a:r>
            <a:r>
              <a:rPr lang="en-US" sz="2800" baseline="-25000" dirty="0"/>
              <a:t>3</a:t>
            </a:r>
            <a:r>
              <a:rPr lang="en-US" sz="2800" dirty="0"/>
              <a:t> time series is only decomposed into the short-term (ST) and baseline (BL) components, </a:t>
            </a:r>
            <a:r>
              <a:rPr lang="en-US" sz="2800" dirty="0" err="1"/>
              <a:t>i.e</a:t>
            </a:r>
            <a:r>
              <a:rPr lang="en-US" sz="2800" dirty="0"/>
              <a:t>:</a:t>
            </a:r>
          </a:p>
          <a:p>
            <a:pPr>
              <a:buFontTx/>
              <a:buNone/>
            </a:pPr>
            <a:endParaRPr lang="en-US" sz="2800" dirty="0"/>
          </a:p>
          <a:p>
            <a:pPr>
              <a:buFontTx/>
              <a:buNone/>
            </a:pPr>
            <a:endParaRPr lang="en-US" sz="2800" dirty="0"/>
          </a:p>
          <a:p>
            <a:pPr>
              <a:buFontTx/>
              <a:buNone/>
            </a:pPr>
            <a:r>
              <a:rPr lang="en-US" sz="2800" dirty="0"/>
              <a:t>Since we have proved that the KZ filter can </a:t>
            </a:r>
            <a:r>
              <a:rPr lang="en-US" sz="2800" dirty="0" smtClean="0"/>
              <a:t>effectively separate </a:t>
            </a:r>
            <a:r>
              <a:rPr lang="en-US" sz="2800" dirty="0"/>
              <a:t>the ST and BL </a:t>
            </a:r>
            <a:r>
              <a:rPr lang="en-US" sz="2800" dirty="0" smtClean="0"/>
              <a:t>components in both observed and modeled time series (RD ~ 3%) , </a:t>
            </a:r>
            <a:r>
              <a:rPr lang="en-US" sz="2800" dirty="0"/>
              <a:t>and the following </a:t>
            </a:r>
            <a:r>
              <a:rPr lang="en-US" sz="2800" dirty="0" smtClean="0"/>
              <a:t>holds:</a:t>
            </a:r>
            <a:endParaRPr lang="en-US" sz="2800" dirty="0"/>
          </a:p>
          <a:p>
            <a:pPr>
              <a:buFontTx/>
              <a:buNone/>
            </a:pPr>
            <a:r>
              <a:rPr lang="en-US" sz="2800" dirty="0"/>
              <a:t> </a:t>
            </a:r>
          </a:p>
          <a:p>
            <a:pPr>
              <a:buFontTx/>
              <a:buNone/>
            </a:pPr>
            <a:endParaRPr lang="en-US" sz="2800" dirty="0"/>
          </a:p>
          <a:p>
            <a:pPr>
              <a:buFontTx/>
              <a:buNone/>
            </a:pPr>
            <a:r>
              <a:rPr lang="en-US" sz="2800" dirty="0"/>
              <a:t>the following slides will demonstrate the results at all the AQS sites (qualified for KZ analysis) with the 2006 yearly simulation.</a:t>
            </a:r>
          </a:p>
        </p:txBody>
      </p:sp>
      <p:graphicFrame>
        <p:nvGraphicFramePr>
          <p:cNvPr id="20485" name="Object 5"/>
          <p:cNvGraphicFramePr>
            <a:graphicFrameLocks noChangeAspect="1"/>
          </p:cNvGraphicFramePr>
          <p:nvPr>
            <p:ph sz="quarter" idx="2"/>
          </p:nvPr>
        </p:nvGraphicFramePr>
        <p:xfrm>
          <a:off x="2438400" y="1676400"/>
          <a:ext cx="4114800" cy="704850"/>
        </p:xfrm>
        <a:graphic>
          <a:graphicData uri="http://schemas.openxmlformats.org/presentationml/2006/ole">
            <p:oleObj spid="_x0000_s4098" name="Equation" r:id="rId3" imgW="1333440" imgH="228600" progId="Equation.3">
              <p:embed/>
            </p:oleObj>
          </a:graphicData>
        </a:graphic>
      </p:graphicFrame>
      <p:graphicFrame>
        <p:nvGraphicFramePr>
          <p:cNvPr id="20488" name="Object 8"/>
          <p:cNvGraphicFramePr>
            <a:graphicFrameLocks noChangeAspect="1"/>
          </p:cNvGraphicFramePr>
          <p:nvPr>
            <p:ph sz="quarter" idx="3"/>
          </p:nvPr>
        </p:nvGraphicFramePr>
        <p:xfrm>
          <a:off x="914400" y="4114800"/>
          <a:ext cx="6934200" cy="771525"/>
        </p:xfrm>
        <a:graphic>
          <a:graphicData uri="http://schemas.openxmlformats.org/presentationml/2006/ole">
            <p:oleObj spid="_x0000_s4099" name="Equation" r:id="rId4" imgW="2514600" imgH="279360" progId="Equation.3">
              <p:embed/>
            </p:oleObj>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8|9.9|16.5|21.6|14.8"/>
</p:tagLst>
</file>

<file path=ppt/tags/tag2.xml><?xml version="1.0" encoding="utf-8"?>
<p:tagLst xmlns:a="http://schemas.openxmlformats.org/drawingml/2006/main" xmlns:r="http://schemas.openxmlformats.org/officeDocument/2006/relationships" xmlns:p="http://schemas.openxmlformats.org/presentationml/2006/main">
  <p:tag name="TIMING" val="|20.7|23|14.2|1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34549</TotalTime>
  <Words>1854</Words>
  <Application>Microsoft Office PowerPoint</Application>
  <PresentationFormat>On-screen Show (4:3)</PresentationFormat>
  <Paragraphs>229</Paragraphs>
  <Slides>23</Slides>
  <Notes>8</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23</vt:i4>
      </vt:variant>
      <vt:variant>
        <vt:lpstr>Custom Shows</vt:lpstr>
      </vt:variant>
      <vt:variant>
        <vt:i4>1</vt:i4>
      </vt:variant>
    </vt:vector>
  </HeadingPairs>
  <TitlesOfParts>
    <vt:vector size="26" baseType="lpstr">
      <vt:lpstr>Office Theme</vt:lpstr>
      <vt:lpstr>Microsoft Equation 3.0</vt:lpstr>
      <vt:lpstr>Application and Analysis of Kolmogorov-Zurbenko Filter in the Dynamic Evaluation of a Regional Air Quality Model </vt:lpstr>
      <vt:lpstr>Motivation</vt:lpstr>
      <vt:lpstr>Kolmogorov-Zurbenko (KZ) Filter</vt:lpstr>
      <vt:lpstr>Description of KZ processing</vt:lpstr>
      <vt:lpstr>Slide 5</vt:lpstr>
      <vt:lpstr>Slide 6</vt:lpstr>
      <vt:lpstr>Mean RD (%) Values of Component Signals for Hourly O3 Time Series </vt:lpstr>
      <vt:lpstr>Slide 8</vt:lpstr>
      <vt:lpstr>Slide 9</vt:lpstr>
      <vt:lpstr>RMSE for Hourly O3 and Baseline Component </vt:lpstr>
      <vt:lpstr>RMSE for Hourly O3 and Short-term (ST) Component </vt:lpstr>
      <vt:lpstr>RMSE for Hourly O3 and Combined ST+BL Components</vt:lpstr>
      <vt:lpstr>Short-term and Baseline Error Ratios Relative to O3</vt:lpstr>
      <vt:lpstr>The Mean Bias Distribution of O3 and Its Components over Domain</vt:lpstr>
      <vt:lpstr>Variation of Component MB Variance with time</vt:lpstr>
      <vt:lpstr>Simulation Errors of 2002 versus 2005</vt:lpstr>
      <vt:lpstr>The Baseline RMSE values (ppb) over Space </vt:lpstr>
      <vt:lpstr>RMSE and MB Values in All, NOX SIP-call, and Non NOX SIP-call States</vt:lpstr>
      <vt:lpstr>Summary</vt:lpstr>
      <vt:lpstr>Implications</vt:lpstr>
      <vt:lpstr>Slide 21</vt:lpstr>
      <vt:lpstr>Boxplots of Component RMSE </vt:lpstr>
      <vt:lpstr>O3 and BL MB </vt:lpstr>
      <vt:lpstr>Custom Show 1</vt:lpstr>
    </vt:vector>
  </TitlesOfParts>
  <Company>Computer Sciences Corporation (CSC)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and Analysis of Kolmogorov-Zurbenko Filter in the Dynamic Evaluation of a Regional Air Quality Model </dc:title>
  <dc:creator>Kang, Daiwen</dc:creator>
  <cp:lastModifiedBy>Kang, Daiwen</cp:lastModifiedBy>
  <cp:revision>325</cp:revision>
  <dcterms:created xsi:type="dcterms:W3CDTF">2010-09-14T18:09:23Z</dcterms:created>
  <dcterms:modified xsi:type="dcterms:W3CDTF">2010-10-08T17:58:48Z</dcterms:modified>
</cp:coreProperties>
</file>