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85" r:id="rId3"/>
    <p:sldId id="343" r:id="rId4"/>
    <p:sldId id="259" r:id="rId5"/>
    <p:sldId id="406" r:id="rId6"/>
    <p:sldId id="431" r:id="rId7"/>
    <p:sldId id="430" r:id="rId8"/>
    <p:sldId id="407" r:id="rId9"/>
    <p:sldId id="360" r:id="rId10"/>
    <p:sldId id="413" r:id="rId11"/>
    <p:sldId id="392" r:id="rId12"/>
    <p:sldId id="393" r:id="rId13"/>
    <p:sldId id="411" r:id="rId14"/>
    <p:sldId id="410" r:id="rId15"/>
    <p:sldId id="421" r:id="rId16"/>
    <p:sldId id="429" r:id="rId17"/>
    <p:sldId id="414" r:id="rId18"/>
    <p:sldId id="423" r:id="rId19"/>
    <p:sldId id="427" r:id="rId20"/>
    <p:sldId id="418" r:id="rId21"/>
    <p:sldId id="419" r:id="rId22"/>
    <p:sldId id="428" r:id="rId23"/>
    <p:sldId id="417" r:id="rId24"/>
    <p:sldId id="41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0000FF"/>
    <a:srgbClr val="FFFF00"/>
    <a:srgbClr val="FFFF99"/>
    <a:srgbClr val="EBFFFF"/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012" autoAdjust="0"/>
    <p:restoredTop sz="96524" autoAdjust="0"/>
  </p:normalViewPr>
  <p:slideViewPr>
    <p:cSldViewPr>
      <p:cViewPr varScale="1">
        <p:scale>
          <a:sx n="71" d="100"/>
          <a:sy n="71" d="100"/>
        </p:scale>
        <p:origin x="-10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/>
            </a:lvl1pPr>
          </a:lstStyle>
          <a:p>
            <a:pPr>
              <a:defRPr/>
            </a:pPr>
            <a:fld id="{ED0AA743-2451-4CDB-9393-666230EB9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AE541-15BD-4E99-9E83-73C63109084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CC324-660F-46EA-AA2E-BCF156A70E5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Switch: deposition in the US next slide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4FAB7-3F36-413D-8943-B1D643777E8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AFA8B-04AF-486F-83FF-03CB6008E36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0DDBB-58A4-4402-B2B7-42ED21C32C0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A8CEB-13E2-4703-8B2C-852C30C2280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0E0F9-F09F-4F9B-A1BB-7A6035A4AA6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97654-9364-4AC7-B847-E63256A7E6B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BBFA5-25E7-4C5A-9409-1C038BF622F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3B9E5-7B72-4633-95AC-C22250B216A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C49E7-8027-4E68-8DF5-07B1F44285F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C6150-56BB-4199-B056-04F18F72D0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9CD4B-87F4-4B9F-9157-E9682826198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315FA-5CA7-4FAB-8D8C-2046621473D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C3EB8-78AA-44D9-AC43-C4B67892FAB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EBAEB-9128-460A-BA1B-2C2C59300BB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45501-1741-4BB2-8069-0264CF17686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39A03-06AD-4AE4-8DCC-4F6EA27FC18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10-1400 ppb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33E9E-CE49-494B-8C59-603428BC18F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BBDEE-A087-454C-895A-0A7CFF67D2D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13980-0AF8-48E3-9552-8B6FC602FA8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C0F40-77D7-44F9-8275-3182484A7FD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F4D66-C55F-4468-BC8A-9128E6EB61E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F7D00-C8D9-44C3-BBF8-887D6D7893D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F6C40-BD2A-4204-BB9A-76F4DECD8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C8BF-C6C8-436E-B8C9-3D884175E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DD2D-ABD1-410B-839C-B8BE8CF95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577AB-ADC2-4D1C-B333-BA01D539D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98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98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37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37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A4CC-DF1E-4F2C-809E-ADD39EEC8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1335-8202-4F8B-89AE-FEF4D694B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A3D47-F6CD-4AED-ADDF-E7112F897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56D1D-CD67-467D-9F89-ACB3F50EB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CC27-B694-4A71-BEB0-F669A1747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1A740-618C-4CD1-A1D4-FE391587C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6D9B-64F2-4F99-81E4-833CBD2C0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03DB-052E-4B84-8328-C520545A1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85EE-7EAA-4863-BDA5-CF1EEB976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87D43-6EEF-42BA-A69F-72C14079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5"/>
            </a:gs>
            <a:gs pos="50000">
              <a:srgbClr val="000096"/>
            </a:gs>
            <a:gs pos="100000">
              <a:srgbClr val="0000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/>
            </a:lvl1pPr>
          </a:lstStyle>
          <a:p>
            <a:pPr>
              <a:defRPr/>
            </a:pPr>
            <a:fld id="{ABD281B5-2B84-428E-9596-2187D964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143000"/>
            <a:ext cx="8991600" cy="1470025"/>
          </a:xfrm>
        </p:spPr>
        <p:txBody>
          <a:bodyPr/>
          <a:lstStyle/>
          <a:p>
            <a:pPr eaLnBrk="1" hangingPunct="1"/>
            <a:r>
              <a:rPr lang="en-US" sz="4000" smtClean="0"/>
              <a:t>Evaluation of Mercury Outflow from East Asia using CMAQ-Hg</a:t>
            </a:r>
            <a:endParaRPr lang="en-US" sz="4100" i="1" smtClean="0"/>
          </a:p>
        </p:txBody>
      </p:sp>
      <p:sp>
        <p:nvSpPr>
          <p:cNvPr id="17410" name="Line 5"/>
          <p:cNvSpPr>
            <a:spLocks noChangeShapeType="1"/>
          </p:cNvSpPr>
          <p:nvPr/>
        </p:nvSpPr>
        <p:spPr bwMode="auto">
          <a:xfrm>
            <a:off x="990600" y="28956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304800" y="3276600"/>
            <a:ext cx="861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i="1" u="sng" baseline="0">
                <a:solidFill>
                  <a:srgbClr val="FFFF00"/>
                </a:solidFill>
              </a:rPr>
              <a:t>C. Jerry Lin</a:t>
            </a:r>
            <a:r>
              <a:rPr lang="en-US" sz="2400" b="0" i="1" baseline="0">
                <a:solidFill>
                  <a:srgbClr val="FFFF00"/>
                </a:solidFill>
              </a:rPr>
              <a:t>*</a:t>
            </a:r>
            <a:r>
              <a:rPr lang="en-US" sz="2400" b="0" i="1" baseline="30000">
                <a:solidFill>
                  <a:srgbClr val="FFFF00"/>
                </a:solidFill>
              </a:rPr>
              <a:t>1,</a:t>
            </a:r>
            <a:r>
              <a:rPr lang="en-US" sz="2400" b="0" i="1" baseline="0">
                <a:solidFill>
                  <a:srgbClr val="FFFF00"/>
                </a:solidFill>
              </a:rPr>
              <a:t> </a:t>
            </a:r>
            <a:r>
              <a:rPr lang="en-US" sz="2400" b="0" baseline="0">
                <a:solidFill>
                  <a:srgbClr val="FFFF00"/>
                </a:solidFill>
              </a:rPr>
              <a:t>Li Pan</a:t>
            </a:r>
            <a:r>
              <a:rPr lang="en-US" sz="2400" b="0" baseline="30000">
                <a:solidFill>
                  <a:srgbClr val="FFFF00"/>
                </a:solidFill>
              </a:rPr>
              <a:t>1</a:t>
            </a:r>
            <a:r>
              <a:rPr lang="en-US" sz="2400" b="0" baseline="0">
                <a:solidFill>
                  <a:srgbClr val="FFFF00"/>
                </a:solidFill>
              </a:rPr>
              <a:t>, David G. Streets</a:t>
            </a:r>
            <a:r>
              <a:rPr lang="en-US" sz="2400" b="0" i="1" baseline="30000">
                <a:solidFill>
                  <a:srgbClr val="FFFF00"/>
                </a:solidFill>
              </a:rPr>
              <a:t>2</a:t>
            </a:r>
            <a:r>
              <a:rPr lang="en-US" sz="2400" b="0" baseline="0">
                <a:solidFill>
                  <a:srgbClr val="FFFF00"/>
                </a:solidFill>
              </a:rPr>
              <a:t>, Suraj Shetty</a:t>
            </a:r>
            <a:r>
              <a:rPr lang="en-US" sz="2400" b="0" i="1" baseline="30000">
                <a:solidFill>
                  <a:srgbClr val="FFFF00"/>
                </a:solidFill>
              </a:rPr>
              <a:t>1</a:t>
            </a:r>
            <a:r>
              <a:rPr lang="en-US" sz="2400" b="0" baseline="0">
                <a:solidFill>
                  <a:srgbClr val="FFFF00"/>
                </a:solidFill>
              </a:rPr>
              <a:t>, Carey Jang</a:t>
            </a:r>
            <a:r>
              <a:rPr lang="en-US" sz="2400" b="0" i="1" baseline="30000">
                <a:solidFill>
                  <a:srgbClr val="FFFF00"/>
                </a:solidFill>
              </a:rPr>
              <a:t>3</a:t>
            </a:r>
            <a:r>
              <a:rPr lang="en-US" sz="2400" b="0" baseline="0">
                <a:solidFill>
                  <a:srgbClr val="FFFF00"/>
                </a:solidFill>
              </a:rPr>
              <a:t>, Joshua Fu</a:t>
            </a:r>
            <a:r>
              <a:rPr lang="en-US" sz="2400" b="0" i="1" baseline="30000">
                <a:solidFill>
                  <a:srgbClr val="FFFF00"/>
                </a:solidFill>
              </a:rPr>
              <a:t>4</a:t>
            </a:r>
            <a:r>
              <a:rPr lang="en-US" sz="2400" b="0" baseline="0">
                <a:solidFill>
                  <a:srgbClr val="FFFF00"/>
                </a:solidFill>
              </a:rPr>
              <a:t>, Thomas C. Ho</a:t>
            </a:r>
            <a:r>
              <a:rPr lang="en-US" sz="2400" b="0" i="1" baseline="30000">
                <a:solidFill>
                  <a:srgbClr val="FFFF00"/>
                </a:solidFill>
              </a:rPr>
              <a:t>1</a:t>
            </a:r>
            <a:r>
              <a:rPr lang="en-US" sz="2400" b="0" baseline="0">
                <a:solidFill>
                  <a:srgbClr val="FFFF00"/>
                </a:solidFill>
              </a:rPr>
              <a:t>, Hsing-wei Chu</a:t>
            </a:r>
            <a:r>
              <a:rPr lang="en-US" sz="2400" b="0" i="1" baseline="30000">
                <a:solidFill>
                  <a:srgbClr val="FFFF00"/>
                </a:solidFill>
              </a:rPr>
              <a:t>1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b="0" baseline="30000">
              <a:solidFill>
                <a:srgbClr val="FFFF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b="0" baseline="30000">
                <a:solidFill>
                  <a:srgbClr val="FFFFCC"/>
                </a:solidFill>
              </a:rPr>
              <a:t>1 </a:t>
            </a:r>
            <a:r>
              <a:rPr lang="en-US" b="0" baseline="0">
                <a:solidFill>
                  <a:srgbClr val="FFFFCC"/>
                </a:solidFill>
              </a:rPr>
              <a:t>College of Engineering, Lamar University, Beaumont, TX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b="0" baseline="30000">
                <a:solidFill>
                  <a:srgbClr val="FFFFCC"/>
                </a:solidFill>
              </a:rPr>
              <a:t>2</a:t>
            </a:r>
            <a:r>
              <a:rPr lang="en-US" b="0" baseline="0">
                <a:solidFill>
                  <a:srgbClr val="FFFFCC"/>
                </a:solidFill>
              </a:rPr>
              <a:t> ANL Decision &amp; Information Sciences Division, Argonne, IL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b="0" baseline="30000">
                <a:solidFill>
                  <a:srgbClr val="FFFFCC"/>
                </a:solidFill>
              </a:rPr>
              <a:t>3 </a:t>
            </a:r>
            <a:r>
              <a:rPr lang="en-US" b="0" baseline="0">
                <a:solidFill>
                  <a:srgbClr val="FFFFCC"/>
                </a:solidFill>
              </a:rPr>
              <a:t>USEPA OAQPS, Research Triangle Park, NC</a:t>
            </a:r>
            <a:br>
              <a:rPr lang="en-US" b="0" baseline="0">
                <a:solidFill>
                  <a:srgbClr val="FFFFCC"/>
                </a:solidFill>
              </a:rPr>
            </a:br>
            <a:r>
              <a:rPr lang="en-US" b="0" baseline="30000">
                <a:solidFill>
                  <a:srgbClr val="FFFFCC"/>
                </a:solidFill>
              </a:rPr>
              <a:t>4</a:t>
            </a:r>
            <a:r>
              <a:rPr lang="en-US" b="0" baseline="0">
                <a:solidFill>
                  <a:srgbClr val="FFFFCC"/>
                </a:solidFill>
              </a:rPr>
              <a:t> Dept. Civil &amp; Environmental Engineering, Univ. of Tennessee, Knoxville, TN</a:t>
            </a:r>
            <a:r>
              <a:rPr lang="en-US" sz="2000" b="0" baseline="0">
                <a:solidFill>
                  <a:srgbClr val="FFFFCC"/>
                </a:solidFill>
              </a:rPr>
              <a:t> </a:t>
            </a:r>
            <a:endParaRPr lang="en-US" b="0" baseline="30000">
              <a:solidFill>
                <a:srgbClr val="FFFF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700" b="0" baseline="0">
              <a:solidFill>
                <a:srgbClr val="FFFF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 baseline="0">
                <a:solidFill>
                  <a:srgbClr val="FF9900"/>
                </a:solidFill>
              </a:rPr>
              <a:t>The 2008 CMAS Conference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b="0" baseline="0">
                <a:solidFill>
                  <a:srgbClr val="FFFF99"/>
                </a:solidFill>
              </a:rPr>
              <a:t>Research Triangle Park, North Carolina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b="0" u="sng" baseline="0">
                <a:solidFill>
                  <a:schemeClr val="bg1"/>
                </a:solidFill>
              </a:rPr>
              <a:t>October 8,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Mercury Deposition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14400" y="12192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000" b="0" baseline="0">
                <a:solidFill>
                  <a:srgbClr val="FFFF00"/>
                </a:solidFill>
              </a:rPr>
              <a:t>Dry Deposition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 baseline="0">
                <a:solidFill>
                  <a:schemeClr val="bg1"/>
                </a:solidFill>
              </a:rPr>
              <a:t>	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b="0" baseline="0">
              <a:solidFill>
                <a:schemeClr val="bg1"/>
              </a:solidFill>
              <a:sym typeface="Symbol" pitchFamily="18" charset="2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 b="0" baseline="0">
                <a:solidFill>
                  <a:schemeClr val="bg1"/>
                </a:solidFill>
              </a:rPr>
              <a:t>	</a:t>
            </a:r>
            <a:r>
              <a:rPr lang="en-US" sz="2400" b="0" i="1" baseline="0">
                <a:solidFill>
                  <a:schemeClr val="bg1"/>
                </a:solidFill>
              </a:rPr>
              <a:t>V</a:t>
            </a:r>
            <a:r>
              <a:rPr lang="en-US" sz="2400" b="0" i="1">
                <a:solidFill>
                  <a:schemeClr val="bg1"/>
                </a:solidFill>
              </a:rPr>
              <a:t>d</a:t>
            </a:r>
            <a:r>
              <a:rPr lang="en-US" sz="2400" b="0" baseline="0">
                <a:solidFill>
                  <a:schemeClr val="bg1"/>
                </a:solidFill>
              </a:rPr>
              <a:t> estimated by resistance model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 b="0" baseline="0">
                <a:solidFill>
                  <a:schemeClr val="bg1"/>
                </a:solidFill>
              </a:rPr>
              <a:t>	Dominated by RGM and PHg deposition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 b="0" baseline="0">
                <a:solidFill>
                  <a:schemeClr val="bg1"/>
                </a:solidFill>
              </a:rPr>
              <a:t>  Deposition velocity of RGM is about 1 order of 	magnitude greater than GEM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3000" b="0" baseline="0">
                <a:solidFill>
                  <a:srgbClr val="FFFF00"/>
                </a:solidFill>
              </a:rPr>
              <a:t>Wet Deposition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 b="0" baseline="0">
                <a:solidFill>
                  <a:schemeClr val="bg1"/>
                </a:solidFill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400" b="0" baseline="0">
              <a:solidFill>
                <a:schemeClr val="bg1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 b="0" baseline="0">
                <a:solidFill>
                  <a:schemeClr val="bg1"/>
                </a:solidFill>
              </a:rPr>
              <a:t>	 Affected by Hg gas scavenging and aqueous   		 reactions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 b="0" baseline="0">
                <a:solidFill>
                  <a:schemeClr val="bg1"/>
                </a:solidFill>
              </a:rPr>
              <a:t>   Contributed by aqueous dissolved and sorbed Hg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idx="1"/>
          </p:nvPr>
        </p:nvGraphicFramePr>
        <p:xfrm>
          <a:off x="1447800" y="1905000"/>
          <a:ext cx="2438400" cy="625475"/>
        </p:xfrm>
        <a:graphic>
          <a:graphicData uri="http://schemas.openxmlformats.org/presentationml/2006/ole">
            <p:oleObj spid="_x0000_s3074" name="Equation" r:id="rId4" imgW="939600" imgH="241200" progId="Equation.3">
              <p:embed/>
            </p:oleObj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572000"/>
            <a:ext cx="40576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Emission Sources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64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Anthropogenic 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	Fuel combustion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	Waste incineration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	Industrial metal processing (including Hg mining)</a:t>
            </a:r>
          </a:p>
          <a:p>
            <a:pPr eaLnBrk="1" hangingPunct="1">
              <a:lnSpc>
                <a:spcPct val="110000"/>
              </a:lnSpc>
            </a:pPr>
            <a:r>
              <a:rPr lang="en-US" sz="3000" smtClean="0"/>
              <a:t>Natural 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	Volcano emission, weathering, etc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	Emission from vegetation, soils and water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  Fire emission</a:t>
            </a:r>
          </a:p>
          <a:p>
            <a:pPr eaLnBrk="1" hangingPunct="1">
              <a:lnSpc>
                <a:spcPct val="110000"/>
              </a:lnSpc>
            </a:pPr>
            <a:r>
              <a:rPr lang="en-US" sz="3000" smtClean="0"/>
              <a:t>Re-emission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	Caused by past mercury emission and deposition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  Biotic and abiotic processes cause reduction of   	deposited Hg(II) back to volatile Hg</a:t>
            </a:r>
            <a:r>
              <a:rPr lang="en-US" sz="2400" baseline="30000" smtClean="0">
                <a:solidFill>
                  <a:schemeClr val="bg1"/>
                </a:solidFill>
              </a:rPr>
              <a:t>o</a:t>
            </a:r>
            <a:endParaRPr lang="en-US" sz="2400" smtClean="0">
              <a:solidFill>
                <a:schemeClr val="bg1"/>
              </a:solidFill>
            </a:endParaRP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914400" y="11430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Emission Sources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5364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Anthropogenic 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	Fuel combustion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	Waste incineration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	Industrial metal processing (including Hg mining)</a:t>
            </a:r>
          </a:p>
          <a:p>
            <a:pPr eaLnBrk="1" hangingPunct="1">
              <a:lnSpc>
                <a:spcPct val="110000"/>
              </a:lnSpc>
            </a:pPr>
            <a:r>
              <a:rPr lang="en-US" sz="3000" smtClean="0"/>
              <a:t>Natural sources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	Volcano eruption, weathering, etc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	</a:t>
            </a:r>
            <a:r>
              <a:rPr lang="en-US" sz="2400" b="1" smtClean="0">
                <a:solidFill>
                  <a:srgbClr val="FF3300"/>
                </a:solidFill>
              </a:rPr>
              <a:t>Emission from vegetation, soils and water bodies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  Fire emission</a:t>
            </a:r>
          </a:p>
          <a:p>
            <a:pPr eaLnBrk="1" hangingPunct="1">
              <a:lnSpc>
                <a:spcPct val="110000"/>
              </a:lnSpc>
            </a:pPr>
            <a:r>
              <a:rPr lang="en-US" sz="3000" b="1" smtClean="0">
                <a:solidFill>
                  <a:srgbClr val="FF3300"/>
                </a:solidFill>
              </a:rPr>
              <a:t>Re-emission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	Caused by past mercury emission and deposition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  Biotic and abiotic processes cause reduction of   	deposited Hg(II) back to volatile Hg</a:t>
            </a:r>
            <a:r>
              <a:rPr lang="en-US" sz="2400" baseline="30000" smtClean="0">
                <a:solidFill>
                  <a:schemeClr val="bg1"/>
                </a:solidFill>
              </a:rPr>
              <a:t>o</a:t>
            </a:r>
            <a:endParaRPr lang="en-US" sz="24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  </a:t>
            </a:r>
            <a:r>
              <a:rPr lang="en-US" sz="2400" smtClean="0">
                <a:solidFill>
                  <a:srgbClr val="CC0000"/>
                </a:solidFill>
              </a:rPr>
              <a:t>Indistinguishable from surface exchange</a:t>
            </a: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914400" y="11430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988" name="Group 5"/>
          <p:cNvGrpSpPr>
            <a:grpSpLocks/>
          </p:cNvGrpSpPr>
          <p:nvPr/>
        </p:nvGrpSpPr>
        <p:grpSpPr bwMode="auto">
          <a:xfrm>
            <a:off x="3252788" y="4295775"/>
            <a:ext cx="1676400" cy="685800"/>
            <a:chOff x="2112" y="2688"/>
            <a:chExt cx="1056" cy="432"/>
          </a:xfrm>
        </p:grpSpPr>
        <p:sp>
          <p:nvSpPr>
            <p:cNvPr id="41989" name="Line 6"/>
            <p:cNvSpPr>
              <a:spLocks noChangeShapeType="1"/>
            </p:cNvSpPr>
            <p:nvPr/>
          </p:nvSpPr>
          <p:spPr bwMode="auto">
            <a:xfrm>
              <a:off x="2112" y="3120"/>
              <a:ext cx="105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7"/>
            <p:cNvSpPr>
              <a:spLocks noChangeShapeType="1"/>
            </p:cNvSpPr>
            <p:nvPr/>
          </p:nvSpPr>
          <p:spPr bwMode="auto">
            <a:xfrm flipV="1">
              <a:off x="3168" y="2688"/>
              <a:ext cx="0" cy="43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Emission Inventory (2001)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057400" y="2690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39863"/>
            <a:ext cx="8077200" cy="2370137"/>
          </a:xfrm>
          <a:prstGeom prst="rect">
            <a:avLst/>
          </a:prstGeom>
          <a:solidFill>
            <a:srgbClr val="EAEAEA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3143250" y="230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3143250" y="230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pic>
        <p:nvPicPr>
          <p:cNvPr id="44038" name="Picture 8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7788"/>
            <a:ext cx="4114800" cy="27416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</p:pic>
      <p:sp>
        <p:nvSpPr>
          <p:cNvPr id="44039" name="Line 9"/>
          <p:cNvSpPr>
            <a:spLocks noChangeShapeType="1"/>
          </p:cNvSpPr>
          <p:nvPr/>
        </p:nvSpPr>
        <p:spPr bwMode="auto">
          <a:xfrm>
            <a:off x="914400" y="12192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1276350" y="4205288"/>
            <a:ext cx="1085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>
                <a:solidFill>
                  <a:srgbClr val="0000CC"/>
                </a:solidFill>
              </a:rPr>
              <a:t>In China</a:t>
            </a:r>
          </a:p>
        </p:txBody>
      </p:sp>
      <p:pic>
        <p:nvPicPr>
          <p:cNvPr id="4404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821113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3505200" y="6321425"/>
            <a:ext cx="1804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baseline="0"/>
              <a:t>(Streets et al.,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Emission Distribution in Domain</a:t>
            </a:r>
          </a:p>
        </p:txBody>
      </p:sp>
      <p:sp>
        <p:nvSpPr>
          <p:cNvPr id="46082" name="Line 3"/>
          <p:cNvSpPr>
            <a:spLocks noChangeShapeType="1"/>
          </p:cNvSpPr>
          <p:nvPr/>
        </p:nvSpPr>
        <p:spPr bwMode="auto">
          <a:xfrm>
            <a:off x="914400" y="12192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083" name="Group 9"/>
          <p:cNvGrpSpPr>
            <a:grpSpLocks/>
          </p:cNvGrpSpPr>
          <p:nvPr/>
        </p:nvGrpSpPr>
        <p:grpSpPr bwMode="auto">
          <a:xfrm>
            <a:off x="152400" y="1447800"/>
            <a:ext cx="8839200" cy="3581400"/>
            <a:chOff x="48" y="912"/>
            <a:chExt cx="5472" cy="2256"/>
          </a:xfrm>
        </p:grpSpPr>
        <p:pic>
          <p:nvPicPr>
            <p:cNvPr id="46087" name="Picture 6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912"/>
              <a:ext cx="5472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464" y="3056"/>
              <a:ext cx="50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089" name="Rectangle 8"/>
            <p:cNvSpPr>
              <a:spLocks noChangeArrowheads="1"/>
            </p:cNvSpPr>
            <p:nvPr/>
          </p:nvSpPr>
          <p:spPr bwMode="auto">
            <a:xfrm>
              <a:off x="464" y="912"/>
              <a:ext cx="50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6084" name="Text Box 10"/>
          <p:cNvSpPr txBox="1">
            <a:spLocks noChangeArrowheads="1"/>
          </p:cNvSpPr>
          <p:nvPr/>
        </p:nvSpPr>
        <p:spPr bwMode="auto">
          <a:xfrm>
            <a:off x="381000" y="5410200"/>
            <a:ext cx="4214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aseline="0">
                <a:solidFill>
                  <a:srgbClr val="FFFF00"/>
                </a:solidFill>
              </a:rPr>
              <a:t>Natural/re- emission</a:t>
            </a:r>
          </a:p>
          <a:p>
            <a:pPr algn="ctr"/>
            <a:r>
              <a:rPr lang="en-US" sz="2400" baseline="0">
                <a:solidFill>
                  <a:srgbClr val="FFFF00"/>
                </a:solidFill>
              </a:rPr>
              <a:t>834 Mg/yr (China 462 Mg/yr)</a:t>
            </a:r>
          </a:p>
        </p:txBody>
      </p:sp>
      <p:sp>
        <p:nvSpPr>
          <p:cNvPr id="46085" name="Text Box 11"/>
          <p:cNvSpPr txBox="1">
            <a:spLocks noChangeArrowheads="1"/>
          </p:cNvSpPr>
          <p:nvPr/>
        </p:nvSpPr>
        <p:spPr bwMode="auto">
          <a:xfrm>
            <a:off x="4776788" y="5426075"/>
            <a:ext cx="4214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aseline="0">
                <a:solidFill>
                  <a:srgbClr val="FFFF00"/>
                </a:solidFill>
              </a:rPr>
              <a:t>Anthropogenic emission</a:t>
            </a:r>
          </a:p>
          <a:p>
            <a:pPr algn="ctr"/>
            <a:r>
              <a:rPr lang="en-US" sz="2400" baseline="0">
                <a:solidFill>
                  <a:srgbClr val="FFFF00"/>
                </a:solidFill>
              </a:rPr>
              <a:t>826 Mg/yr (China 575 Mg/yr)</a:t>
            </a:r>
          </a:p>
        </p:txBody>
      </p:sp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5080000" y="6324600"/>
            <a:ext cx="383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aseline="0">
                <a:solidFill>
                  <a:srgbClr val="FFFFCC"/>
                </a:solidFill>
              </a:rPr>
              <a:t>For Year 2001. Shetty et al.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219200"/>
            <a:ext cx="87391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Regional Hg Emission after Incorporating the Natural/re-emission </a:t>
            </a:r>
          </a:p>
        </p:txBody>
      </p:sp>
      <p:sp>
        <p:nvSpPr>
          <p:cNvPr id="48131" name="Line 12"/>
          <p:cNvSpPr>
            <a:spLocks noChangeShapeType="1"/>
          </p:cNvSpPr>
          <p:nvPr/>
        </p:nvSpPr>
        <p:spPr bwMode="auto">
          <a:xfrm>
            <a:off x="914400" y="10668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Oval 15"/>
          <p:cNvSpPr>
            <a:spLocks noChangeArrowheads="1"/>
          </p:cNvSpPr>
          <p:nvPr/>
        </p:nvSpPr>
        <p:spPr bwMode="auto">
          <a:xfrm>
            <a:off x="-685800" y="4572000"/>
            <a:ext cx="12192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74700" y="2743200"/>
            <a:ext cx="5626100" cy="3276600"/>
            <a:chOff x="488" y="1728"/>
            <a:chExt cx="3544" cy="2064"/>
          </a:xfrm>
        </p:grpSpPr>
        <p:sp>
          <p:nvSpPr>
            <p:cNvPr id="48138" name="Oval 16"/>
            <p:cNvSpPr>
              <a:spLocks noChangeArrowheads="1"/>
            </p:cNvSpPr>
            <p:nvPr/>
          </p:nvSpPr>
          <p:spPr bwMode="auto">
            <a:xfrm>
              <a:off x="488" y="1728"/>
              <a:ext cx="720" cy="172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8139" name="Line 17"/>
            <p:cNvSpPr>
              <a:spLocks noChangeShapeType="1"/>
            </p:cNvSpPr>
            <p:nvPr/>
          </p:nvSpPr>
          <p:spPr bwMode="auto">
            <a:xfrm>
              <a:off x="1152" y="2208"/>
              <a:ext cx="91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0" name="Line 20"/>
            <p:cNvSpPr>
              <a:spLocks noChangeShapeType="1"/>
            </p:cNvSpPr>
            <p:nvPr/>
          </p:nvSpPr>
          <p:spPr bwMode="auto">
            <a:xfrm>
              <a:off x="816" y="3360"/>
              <a:ext cx="48" cy="24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8141" name="Oval 21"/>
            <p:cNvSpPr>
              <a:spLocks noChangeArrowheads="1"/>
            </p:cNvSpPr>
            <p:nvPr/>
          </p:nvSpPr>
          <p:spPr bwMode="auto">
            <a:xfrm>
              <a:off x="3408" y="3552"/>
              <a:ext cx="624" cy="24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971800" y="2362200"/>
            <a:ext cx="2387600" cy="3276600"/>
            <a:chOff x="1872" y="1488"/>
            <a:chExt cx="1504" cy="2064"/>
          </a:xfrm>
        </p:grpSpPr>
        <p:sp>
          <p:nvSpPr>
            <p:cNvPr id="48135" name="Oval 23"/>
            <p:cNvSpPr>
              <a:spLocks noChangeArrowheads="1"/>
            </p:cNvSpPr>
            <p:nvPr/>
          </p:nvSpPr>
          <p:spPr bwMode="auto">
            <a:xfrm>
              <a:off x="1872" y="2640"/>
              <a:ext cx="816" cy="912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8136" name="Oval 24"/>
            <p:cNvSpPr>
              <a:spLocks noChangeArrowheads="1"/>
            </p:cNvSpPr>
            <p:nvPr/>
          </p:nvSpPr>
          <p:spPr bwMode="auto">
            <a:xfrm>
              <a:off x="1912" y="1680"/>
              <a:ext cx="768" cy="816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8137" name="Oval 25"/>
            <p:cNvSpPr>
              <a:spLocks noChangeArrowheads="1"/>
            </p:cNvSpPr>
            <p:nvPr/>
          </p:nvSpPr>
          <p:spPr bwMode="auto">
            <a:xfrm>
              <a:off x="2656" y="1488"/>
              <a:ext cx="720" cy="1200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7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Hg Concentration</a:t>
            </a:r>
          </a:p>
        </p:txBody>
      </p:sp>
      <p:sp>
        <p:nvSpPr>
          <p:cNvPr id="50178" name="Line 78"/>
          <p:cNvSpPr>
            <a:spLocks noChangeShapeType="1"/>
          </p:cNvSpPr>
          <p:nvPr/>
        </p:nvSpPr>
        <p:spPr bwMode="auto">
          <a:xfrm>
            <a:off x="914400" y="7620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79" name="Picture 2"/>
          <p:cNvPicPr preferRelativeResize="0">
            <a:picLocks noChangeArrowheads="1"/>
          </p:cNvPicPr>
          <p:nvPr/>
        </p:nvPicPr>
        <p:blipFill>
          <a:blip r:embed="rId3"/>
          <a:srcRect t="18668" r="7385"/>
          <a:stretch>
            <a:fillRect/>
          </a:stretch>
        </p:blipFill>
        <p:spPr bwMode="auto">
          <a:xfrm>
            <a:off x="4648200" y="838200"/>
            <a:ext cx="4206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/>
          <p:cNvPicPr preferRelativeResize="0">
            <a:picLocks noChangeArrowheads="1"/>
          </p:cNvPicPr>
          <p:nvPr/>
        </p:nvPicPr>
        <p:blipFill>
          <a:blip r:embed="rId4"/>
          <a:srcRect t="18668" r="7385"/>
          <a:stretch>
            <a:fillRect/>
          </a:stretch>
        </p:blipFill>
        <p:spPr bwMode="auto">
          <a:xfrm>
            <a:off x="377825" y="3803650"/>
            <a:ext cx="42052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/>
          <p:cNvPicPr preferRelativeResize="0">
            <a:picLocks noChangeArrowheads="1"/>
          </p:cNvPicPr>
          <p:nvPr/>
        </p:nvPicPr>
        <p:blipFill>
          <a:blip r:embed="rId5"/>
          <a:srcRect t="18668" r="7385"/>
          <a:stretch>
            <a:fillRect/>
          </a:stretch>
        </p:blipFill>
        <p:spPr bwMode="auto">
          <a:xfrm>
            <a:off x="381000" y="838200"/>
            <a:ext cx="4206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5"/>
          <p:cNvPicPr preferRelativeResize="0">
            <a:picLocks noChangeArrowheads="1"/>
          </p:cNvPicPr>
          <p:nvPr/>
        </p:nvPicPr>
        <p:blipFill>
          <a:blip r:embed="rId6"/>
          <a:srcRect t="18668" r="7385"/>
          <a:stretch>
            <a:fillRect/>
          </a:stretch>
        </p:blipFill>
        <p:spPr bwMode="auto">
          <a:xfrm>
            <a:off x="4648200" y="3810000"/>
            <a:ext cx="4206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Box 15"/>
          <p:cNvSpPr txBox="1">
            <a:spLocks noChangeArrowheads="1"/>
          </p:cNvSpPr>
          <p:nvPr/>
        </p:nvSpPr>
        <p:spPr bwMode="auto">
          <a:xfrm>
            <a:off x="8035925" y="6324600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OCT</a:t>
            </a:r>
          </a:p>
        </p:txBody>
      </p:sp>
      <p:sp>
        <p:nvSpPr>
          <p:cNvPr id="50184" name="TextBox 16"/>
          <p:cNvSpPr txBox="1">
            <a:spLocks noChangeArrowheads="1"/>
          </p:cNvSpPr>
          <p:nvPr/>
        </p:nvSpPr>
        <p:spPr bwMode="auto">
          <a:xfrm>
            <a:off x="3810000" y="6324600"/>
            <a:ext cx="728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APR</a:t>
            </a:r>
          </a:p>
        </p:txBody>
      </p:sp>
      <p:sp>
        <p:nvSpPr>
          <p:cNvPr id="50185" name="TextBox 17"/>
          <p:cNvSpPr txBox="1">
            <a:spLocks noChangeArrowheads="1"/>
          </p:cNvSpPr>
          <p:nvPr/>
        </p:nvSpPr>
        <p:spPr bwMode="auto">
          <a:xfrm>
            <a:off x="3733800" y="34290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JAN</a:t>
            </a:r>
          </a:p>
        </p:txBody>
      </p:sp>
      <p:sp>
        <p:nvSpPr>
          <p:cNvPr id="50186" name="TextBox 18"/>
          <p:cNvSpPr txBox="1">
            <a:spLocks noChangeArrowheads="1"/>
          </p:cNvSpPr>
          <p:nvPr/>
        </p:nvSpPr>
        <p:spPr bwMode="auto">
          <a:xfrm>
            <a:off x="8093075" y="3429000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JUL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Hg Dry Deposition</a:t>
            </a:r>
          </a:p>
        </p:txBody>
      </p:sp>
      <p:sp>
        <p:nvSpPr>
          <p:cNvPr id="52226" name="Line 4"/>
          <p:cNvSpPr>
            <a:spLocks noChangeShapeType="1"/>
          </p:cNvSpPr>
          <p:nvPr/>
        </p:nvSpPr>
        <p:spPr bwMode="auto">
          <a:xfrm>
            <a:off x="914400" y="803275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227" name="Picture 2"/>
          <p:cNvPicPr preferRelativeResize="0">
            <a:picLocks noChangeArrowheads="1"/>
          </p:cNvPicPr>
          <p:nvPr/>
        </p:nvPicPr>
        <p:blipFill>
          <a:blip r:embed="rId3"/>
          <a:srcRect t="13333" r="7385"/>
          <a:stretch>
            <a:fillRect/>
          </a:stretch>
        </p:blipFill>
        <p:spPr bwMode="auto">
          <a:xfrm>
            <a:off x="381000" y="879475"/>
            <a:ext cx="4206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 preferRelativeResize="0">
            <a:picLocks noChangeArrowheads="1"/>
          </p:cNvPicPr>
          <p:nvPr/>
        </p:nvPicPr>
        <p:blipFill>
          <a:blip r:embed="rId4"/>
          <a:srcRect t="13333" r="7385"/>
          <a:stretch>
            <a:fillRect/>
          </a:stretch>
        </p:blipFill>
        <p:spPr bwMode="auto">
          <a:xfrm>
            <a:off x="381000" y="3827463"/>
            <a:ext cx="4206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 preferRelativeResize="0">
            <a:picLocks noChangeArrowheads="1"/>
          </p:cNvPicPr>
          <p:nvPr/>
        </p:nvPicPr>
        <p:blipFill>
          <a:blip r:embed="rId5"/>
          <a:srcRect t="13333" r="7385"/>
          <a:stretch>
            <a:fillRect/>
          </a:stretch>
        </p:blipFill>
        <p:spPr bwMode="auto">
          <a:xfrm>
            <a:off x="4724400" y="879475"/>
            <a:ext cx="4206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/>
          <p:cNvPicPr preferRelativeResize="0">
            <a:picLocks noChangeArrowheads="1"/>
          </p:cNvPicPr>
          <p:nvPr/>
        </p:nvPicPr>
        <p:blipFill>
          <a:blip r:embed="rId6"/>
          <a:srcRect t="13333" r="7385"/>
          <a:stretch>
            <a:fillRect/>
          </a:stretch>
        </p:blipFill>
        <p:spPr bwMode="auto">
          <a:xfrm>
            <a:off x="4724400" y="3827463"/>
            <a:ext cx="4206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Box 15"/>
          <p:cNvSpPr txBox="1">
            <a:spLocks noChangeArrowheads="1"/>
          </p:cNvSpPr>
          <p:nvPr/>
        </p:nvSpPr>
        <p:spPr bwMode="auto">
          <a:xfrm>
            <a:off x="8035925" y="6324600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OCT</a:t>
            </a:r>
          </a:p>
        </p:txBody>
      </p:sp>
      <p:sp>
        <p:nvSpPr>
          <p:cNvPr id="52232" name="TextBox 16"/>
          <p:cNvSpPr txBox="1">
            <a:spLocks noChangeArrowheads="1"/>
          </p:cNvSpPr>
          <p:nvPr/>
        </p:nvSpPr>
        <p:spPr bwMode="auto">
          <a:xfrm>
            <a:off x="3810000" y="6324600"/>
            <a:ext cx="728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APR</a:t>
            </a:r>
          </a:p>
        </p:txBody>
      </p:sp>
      <p:sp>
        <p:nvSpPr>
          <p:cNvPr id="52233" name="TextBox 17"/>
          <p:cNvSpPr txBox="1">
            <a:spLocks noChangeArrowheads="1"/>
          </p:cNvSpPr>
          <p:nvPr/>
        </p:nvSpPr>
        <p:spPr bwMode="auto">
          <a:xfrm>
            <a:off x="3733800" y="34290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JAN</a:t>
            </a:r>
          </a:p>
        </p:txBody>
      </p:sp>
      <p:sp>
        <p:nvSpPr>
          <p:cNvPr id="52234" name="TextBox 18"/>
          <p:cNvSpPr txBox="1">
            <a:spLocks noChangeArrowheads="1"/>
          </p:cNvSpPr>
          <p:nvPr/>
        </p:nvSpPr>
        <p:spPr bwMode="auto">
          <a:xfrm>
            <a:off x="8093075" y="3429000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JUL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Hg Wet Deposition</a:t>
            </a:r>
          </a:p>
        </p:txBody>
      </p:sp>
      <p:sp>
        <p:nvSpPr>
          <p:cNvPr id="54274" name="Line 4"/>
          <p:cNvSpPr>
            <a:spLocks noChangeShapeType="1"/>
          </p:cNvSpPr>
          <p:nvPr/>
        </p:nvSpPr>
        <p:spPr bwMode="auto">
          <a:xfrm>
            <a:off x="914400" y="785813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4275" name="Picture 2"/>
          <p:cNvPicPr preferRelativeResize="0">
            <a:picLocks noChangeArrowheads="1"/>
          </p:cNvPicPr>
          <p:nvPr/>
        </p:nvPicPr>
        <p:blipFill>
          <a:blip r:embed="rId3"/>
          <a:srcRect t="12227" r="6042"/>
          <a:stretch>
            <a:fillRect/>
          </a:stretch>
        </p:blipFill>
        <p:spPr bwMode="auto">
          <a:xfrm>
            <a:off x="4632325" y="838200"/>
            <a:ext cx="4206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/>
          <p:cNvPicPr preferRelativeResize="0">
            <a:picLocks noChangeArrowheads="1"/>
          </p:cNvPicPr>
          <p:nvPr/>
        </p:nvPicPr>
        <p:blipFill>
          <a:blip r:embed="rId4"/>
          <a:srcRect t="13333" r="7385"/>
          <a:stretch>
            <a:fillRect/>
          </a:stretch>
        </p:blipFill>
        <p:spPr bwMode="auto">
          <a:xfrm>
            <a:off x="4637088" y="3810000"/>
            <a:ext cx="42052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/>
          <p:cNvPicPr preferRelativeResize="0">
            <a:picLocks noChangeArrowheads="1"/>
          </p:cNvPicPr>
          <p:nvPr/>
        </p:nvPicPr>
        <p:blipFill>
          <a:blip r:embed="rId5"/>
          <a:srcRect t="13333" r="7385"/>
          <a:stretch>
            <a:fillRect/>
          </a:stretch>
        </p:blipFill>
        <p:spPr bwMode="auto">
          <a:xfrm>
            <a:off x="304800" y="838200"/>
            <a:ext cx="4206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/>
          <p:cNvPicPr preferRelativeResize="0">
            <a:picLocks noChangeArrowheads="1"/>
          </p:cNvPicPr>
          <p:nvPr/>
        </p:nvPicPr>
        <p:blipFill>
          <a:blip r:embed="rId6"/>
          <a:srcRect t="13333" r="7385"/>
          <a:stretch>
            <a:fillRect/>
          </a:stretch>
        </p:blipFill>
        <p:spPr bwMode="auto">
          <a:xfrm>
            <a:off x="304800" y="3810000"/>
            <a:ext cx="4206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Box 15"/>
          <p:cNvSpPr txBox="1">
            <a:spLocks noChangeArrowheads="1"/>
          </p:cNvSpPr>
          <p:nvPr/>
        </p:nvSpPr>
        <p:spPr bwMode="auto">
          <a:xfrm>
            <a:off x="8035925" y="6324600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OCT</a:t>
            </a:r>
          </a:p>
        </p:txBody>
      </p:sp>
      <p:sp>
        <p:nvSpPr>
          <p:cNvPr id="54280" name="TextBox 16"/>
          <p:cNvSpPr txBox="1">
            <a:spLocks noChangeArrowheads="1"/>
          </p:cNvSpPr>
          <p:nvPr/>
        </p:nvSpPr>
        <p:spPr bwMode="auto">
          <a:xfrm>
            <a:off x="3810000" y="6324600"/>
            <a:ext cx="728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APR</a:t>
            </a:r>
          </a:p>
        </p:txBody>
      </p:sp>
      <p:sp>
        <p:nvSpPr>
          <p:cNvPr id="54281" name="TextBox 17"/>
          <p:cNvSpPr txBox="1">
            <a:spLocks noChangeArrowheads="1"/>
          </p:cNvSpPr>
          <p:nvPr/>
        </p:nvSpPr>
        <p:spPr bwMode="auto">
          <a:xfrm>
            <a:off x="3733800" y="34290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JAN</a:t>
            </a:r>
          </a:p>
        </p:txBody>
      </p:sp>
      <p:sp>
        <p:nvSpPr>
          <p:cNvPr id="54282" name="TextBox 20"/>
          <p:cNvSpPr txBox="1">
            <a:spLocks noChangeArrowheads="1"/>
          </p:cNvSpPr>
          <p:nvPr/>
        </p:nvSpPr>
        <p:spPr bwMode="auto">
          <a:xfrm>
            <a:off x="8093075" y="3429000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aseline="0">
                <a:solidFill>
                  <a:srgbClr val="FF0000"/>
                </a:solidFill>
              </a:rPr>
              <a:t>JUL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Mercury Budget in Domain</a:t>
            </a:r>
          </a:p>
        </p:txBody>
      </p:sp>
      <p:sp>
        <p:nvSpPr>
          <p:cNvPr id="56322" name="Line 3"/>
          <p:cNvSpPr>
            <a:spLocks noChangeShapeType="1"/>
          </p:cNvSpPr>
          <p:nvPr/>
        </p:nvSpPr>
        <p:spPr bwMode="auto">
          <a:xfrm>
            <a:off x="914400" y="11430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2209800" y="1819275"/>
            <a:ext cx="4724400" cy="304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324" name="Line 7"/>
          <p:cNvSpPr>
            <a:spLocks noChangeShapeType="1"/>
          </p:cNvSpPr>
          <p:nvPr/>
        </p:nvSpPr>
        <p:spPr bwMode="auto">
          <a:xfrm>
            <a:off x="609600" y="3267075"/>
            <a:ext cx="1600200" cy="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Line 8"/>
          <p:cNvSpPr>
            <a:spLocks noChangeShapeType="1"/>
          </p:cNvSpPr>
          <p:nvPr/>
        </p:nvSpPr>
        <p:spPr bwMode="auto">
          <a:xfrm>
            <a:off x="6934200" y="3267075"/>
            <a:ext cx="1600200" cy="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3421063" y="1447800"/>
            <a:ext cx="2217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baseline="0">
                <a:solidFill>
                  <a:srgbClr val="FFFF00"/>
                </a:solidFill>
              </a:rPr>
              <a:t>Domain Boundary</a:t>
            </a:r>
          </a:p>
        </p:txBody>
      </p:sp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723900" y="2706688"/>
            <a:ext cx="11382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aseline="0">
                <a:solidFill>
                  <a:schemeClr val="bg1"/>
                </a:solidFill>
              </a:rPr>
              <a:t>Inflow</a:t>
            </a:r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7010400" y="2701925"/>
            <a:ext cx="141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aseline="0">
                <a:solidFill>
                  <a:schemeClr val="bg1"/>
                </a:solidFill>
              </a:rPr>
              <a:t>Outflow</a:t>
            </a:r>
          </a:p>
        </p:txBody>
      </p:sp>
      <p:sp>
        <p:nvSpPr>
          <p:cNvPr id="56329" name="Line 12"/>
          <p:cNvSpPr>
            <a:spLocks noChangeShapeType="1"/>
          </p:cNvSpPr>
          <p:nvPr/>
        </p:nvSpPr>
        <p:spPr bwMode="auto">
          <a:xfrm flipV="1">
            <a:off x="3352800" y="4168775"/>
            <a:ext cx="0" cy="685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13"/>
          <p:cNvSpPr>
            <a:spLocks noChangeShapeType="1"/>
          </p:cNvSpPr>
          <p:nvPr/>
        </p:nvSpPr>
        <p:spPr bwMode="auto">
          <a:xfrm flipV="1">
            <a:off x="5715000" y="4181475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Text Box 14"/>
          <p:cNvSpPr txBox="1">
            <a:spLocks noChangeArrowheads="1"/>
          </p:cNvSpPr>
          <p:nvPr/>
        </p:nvSpPr>
        <p:spPr bwMode="auto">
          <a:xfrm>
            <a:off x="2563813" y="3692525"/>
            <a:ext cx="1654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aseline="0">
                <a:solidFill>
                  <a:srgbClr val="00FF00"/>
                </a:solidFill>
              </a:rPr>
              <a:t>Emission</a:t>
            </a:r>
          </a:p>
        </p:txBody>
      </p:sp>
      <p:sp>
        <p:nvSpPr>
          <p:cNvPr id="56332" name="Text Box 15"/>
          <p:cNvSpPr txBox="1">
            <a:spLocks noChangeArrowheads="1"/>
          </p:cNvSpPr>
          <p:nvPr/>
        </p:nvSpPr>
        <p:spPr bwMode="auto">
          <a:xfrm>
            <a:off x="4738688" y="3702050"/>
            <a:ext cx="18907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aseline="0">
                <a:solidFill>
                  <a:srgbClr val="FF0000"/>
                </a:solidFill>
              </a:rPr>
              <a:t>Deposition</a:t>
            </a:r>
          </a:p>
        </p:txBody>
      </p:sp>
      <p:sp>
        <p:nvSpPr>
          <p:cNvPr id="56333" name="Oval 16"/>
          <p:cNvSpPr>
            <a:spLocks noChangeArrowheads="1"/>
          </p:cNvSpPr>
          <p:nvPr/>
        </p:nvSpPr>
        <p:spPr bwMode="auto">
          <a:xfrm>
            <a:off x="2362200" y="2057400"/>
            <a:ext cx="4495800" cy="1457325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334" name="Text Box 17"/>
          <p:cNvSpPr txBox="1">
            <a:spLocks noChangeArrowheads="1"/>
          </p:cNvSpPr>
          <p:nvPr/>
        </p:nvSpPr>
        <p:spPr bwMode="auto">
          <a:xfrm>
            <a:off x="2476500" y="2276475"/>
            <a:ext cx="4230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baseline="0">
                <a:solidFill>
                  <a:schemeClr val="bg1"/>
                </a:solidFill>
              </a:rPr>
              <a:t>Atmospheric Mercury </a:t>
            </a:r>
          </a:p>
          <a:p>
            <a:pPr algn="ctr"/>
            <a:r>
              <a:rPr lang="en-US" sz="2400" b="0" baseline="0">
                <a:solidFill>
                  <a:schemeClr val="bg1"/>
                </a:solidFill>
              </a:rPr>
              <a:t>Processes (GEM, RGM, PHg)</a:t>
            </a:r>
          </a:p>
        </p:txBody>
      </p:sp>
      <p:sp>
        <p:nvSpPr>
          <p:cNvPr id="56335" name="Text Box 20"/>
          <p:cNvSpPr txBox="1">
            <a:spLocks noChangeArrowheads="1"/>
          </p:cNvSpPr>
          <p:nvPr/>
        </p:nvSpPr>
        <p:spPr bwMode="auto">
          <a:xfrm>
            <a:off x="901700" y="5181600"/>
            <a:ext cx="730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baseline="0">
                <a:solidFill>
                  <a:srgbClr val="FFFF00"/>
                </a:solidFill>
              </a:rPr>
              <a:t>Acc. = F.C. – I.C. = In – Out + Emission – Deposition</a:t>
            </a:r>
          </a:p>
        </p:txBody>
      </p:sp>
      <p:sp>
        <p:nvSpPr>
          <p:cNvPr id="56336" name="Text Box 21"/>
          <p:cNvSpPr txBox="1">
            <a:spLocks noChangeArrowheads="1"/>
          </p:cNvSpPr>
          <p:nvPr/>
        </p:nvSpPr>
        <p:spPr bwMode="auto">
          <a:xfrm>
            <a:off x="1012825" y="5730875"/>
            <a:ext cx="7216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>
                <a:solidFill>
                  <a:srgbClr val="FFFF99"/>
                </a:solidFill>
              </a:rPr>
              <a:t>Mass Flow (Transport Budget) = In – Out</a:t>
            </a:r>
          </a:p>
          <a:p>
            <a:r>
              <a:rPr lang="en-US" sz="2800" baseline="0">
                <a:solidFill>
                  <a:srgbClr val="FFFF99"/>
                </a:solidFill>
              </a:rPr>
              <a:t>         = F.C. – I.C. – Emission + Deposition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57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100" smtClean="0"/>
              <a:t>A potent neural toxin (LD</a:t>
            </a:r>
            <a:r>
              <a:rPr lang="en-US" sz="3100" baseline="-25000" smtClean="0"/>
              <a:t>50 </a:t>
            </a:r>
            <a:r>
              <a:rPr lang="en-US" sz="3100" smtClean="0"/>
              <a:t>= 10-60 </a:t>
            </a:r>
            <a:r>
              <a:rPr lang="en-US" sz="3100" smtClean="0">
                <a:cs typeface="Arial" charset="0"/>
              </a:rPr>
              <a:t>mg/kg, RfD = 0.0001 mg/kg/day for methyl mercury)</a:t>
            </a:r>
          </a:p>
          <a:p>
            <a:pPr eaLnBrk="1" hangingPunct="1"/>
            <a:r>
              <a:rPr lang="en-US" sz="3100" smtClean="0"/>
              <a:t>An EPA priority air pollutant</a:t>
            </a:r>
          </a:p>
          <a:p>
            <a:pPr eaLnBrk="1" hangingPunct="1"/>
            <a:r>
              <a:rPr lang="en-US" sz="3100" smtClean="0"/>
              <a:t>Persistent in the environment – causes long range transport</a:t>
            </a:r>
          </a:p>
          <a:p>
            <a:pPr eaLnBrk="1" hangingPunct="1"/>
            <a:r>
              <a:rPr lang="en-US" sz="3100" smtClean="0"/>
              <a:t>Established contamination episodes globally</a:t>
            </a:r>
          </a:p>
          <a:p>
            <a:pPr eaLnBrk="1" hangingPunct="1"/>
            <a:r>
              <a:rPr lang="en-US" sz="3100" smtClean="0"/>
              <a:t>Ubiquitous – even at remote regions</a:t>
            </a:r>
          </a:p>
          <a:p>
            <a:pPr eaLnBrk="1" hangingPunct="1"/>
            <a:r>
              <a:rPr lang="en-US" sz="3100" smtClean="0"/>
              <a:t>Bioaccumulative – enters the food chain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Mercury as a Global Pollutant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914400" y="15240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6"/>
          <p:cNvSpPr txBox="1">
            <a:spLocks noChangeArrowheads="1"/>
          </p:cNvSpPr>
          <p:nvPr/>
        </p:nvSpPr>
        <p:spPr bwMode="auto">
          <a:xfrm>
            <a:off x="5715000" y="914400"/>
            <a:ext cx="33766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0">
                <a:solidFill>
                  <a:srgbClr val="FFFF66"/>
                </a:solidFill>
              </a:rPr>
              <a:t>Outflow mainly in the </a:t>
            </a:r>
          </a:p>
          <a:p>
            <a:r>
              <a:rPr lang="en-US" sz="2400" baseline="0">
                <a:solidFill>
                  <a:srgbClr val="FFFF66"/>
                </a:solidFill>
              </a:rPr>
              <a:t>form of GEM, RGM &amp;</a:t>
            </a:r>
          </a:p>
          <a:p>
            <a:r>
              <a:rPr lang="en-US" sz="2400" baseline="0">
                <a:solidFill>
                  <a:srgbClr val="FFFF66"/>
                </a:solidFill>
              </a:rPr>
              <a:t>PHg readily removed </a:t>
            </a:r>
          </a:p>
          <a:p>
            <a:r>
              <a:rPr lang="en-US" sz="2400" baseline="0">
                <a:solidFill>
                  <a:srgbClr val="FFFF66"/>
                </a:solidFill>
              </a:rPr>
              <a:t>in domain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4191000"/>
            <a:ext cx="33480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baseline="0">
                <a:solidFill>
                  <a:srgbClr val="FFFF66"/>
                </a:solidFill>
              </a:rPr>
              <a:t>Seasonal variation </a:t>
            </a:r>
          </a:p>
          <a:p>
            <a:pPr algn="r"/>
            <a:r>
              <a:rPr lang="en-US" sz="2400" baseline="0">
                <a:solidFill>
                  <a:srgbClr val="FFFF66"/>
                </a:solidFill>
              </a:rPr>
              <a:t>in the outflow, largest</a:t>
            </a:r>
          </a:p>
          <a:p>
            <a:pPr algn="r"/>
            <a:r>
              <a:rPr lang="en-US" sz="2400" baseline="0">
                <a:solidFill>
                  <a:srgbClr val="FFFF66"/>
                </a:solidFill>
              </a:rPr>
              <a:t>outflow in July due to</a:t>
            </a:r>
          </a:p>
          <a:p>
            <a:pPr algn="r"/>
            <a:r>
              <a:rPr lang="en-US" sz="2400" baseline="0">
                <a:solidFill>
                  <a:srgbClr val="FFFF66"/>
                </a:solidFill>
              </a:rPr>
              <a:t>natural emission </a:t>
            </a:r>
          </a:p>
        </p:txBody>
      </p:sp>
      <p:cxnSp>
        <p:nvCxnSpPr>
          <p:cNvPr id="58371" name="Straight Arrow Connector 10"/>
          <p:cNvCxnSpPr>
            <a:cxnSpLocks noChangeShapeType="1"/>
          </p:cNvCxnSpPr>
          <p:nvPr/>
        </p:nvCxnSpPr>
        <p:spPr bwMode="auto">
          <a:xfrm rot="10800000">
            <a:off x="5257800" y="1371600"/>
            <a:ext cx="533400" cy="158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52400" y="152400"/>
          <a:ext cx="5105400" cy="3224213"/>
        </p:xfrm>
        <a:graphic>
          <a:graphicData uri="http://schemas.openxmlformats.org/drawingml/2006/table">
            <a:tbl>
              <a:tblPr/>
              <a:tblGrid>
                <a:gridCol w="1802213"/>
                <a:gridCol w="1056433"/>
                <a:gridCol w="1123377"/>
                <a:gridCol w="1123377"/>
              </a:tblGrid>
              <a:tr h="45621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Times New Roman"/>
                        </a:rPr>
                        <a:t>CMAQ-Hg July Simulation</a:t>
                      </a:r>
                      <a:endParaRPr lang="en-US" sz="2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Species</a:t>
                      </a:r>
                      <a:endParaRPr lang="en-US" sz="14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GEM</a:t>
                      </a:r>
                      <a:endParaRPr lang="en-US" sz="14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RGM</a:t>
                      </a:r>
                      <a:endParaRPr lang="en-US" sz="14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PHg</a:t>
                      </a:r>
                      <a:endParaRPr lang="en-US" sz="14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Initial Condition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389.3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Final Condition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423.2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Emission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181.2</a:t>
                      </a:r>
                      <a:endParaRPr lang="en-US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22.8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Wet Deposition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0.015</a:t>
                      </a:r>
                      <a:endParaRPr lang="en-US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7.7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7.3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Dry Deposition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16.9</a:t>
                      </a:r>
                      <a:endParaRPr lang="en-US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13.2</a:t>
                      </a:r>
                      <a:endParaRPr lang="en-US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Mass Flow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-130.4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-1.4</a:t>
                      </a:r>
                      <a:endParaRPr lang="en-US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8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(outflow)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(outflow)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(removed)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Net Mass Budget</a:t>
                      </a:r>
                      <a:endParaRPr lang="en-US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131.4 Outflow</a:t>
                      </a:r>
                      <a:endParaRPr lang="en-US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84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950" y="3352800"/>
            <a:ext cx="5175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3429000" y="4648200"/>
            <a:ext cx="533400" cy="158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Emission Scenarios (Mg/yr)</a:t>
            </a:r>
          </a:p>
        </p:txBody>
      </p:sp>
      <p:sp>
        <p:nvSpPr>
          <p:cNvPr id="60418" name="Line 14"/>
          <p:cNvSpPr>
            <a:spLocks noChangeShapeType="1"/>
          </p:cNvSpPr>
          <p:nvPr/>
        </p:nvSpPr>
        <p:spPr bwMode="auto">
          <a:xfrm>
            <a:off x="914400" y="11430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0419" name="Group 5"/>
          <p:cNvGrpSpPr>
            <a:grpSpLocks/>
          </p:cNvGrpSpPr>
          <p:nvPr/>
        </p:nvGrpSpPr>
        <p:grpSpPr bwMode="auto">
          <a:xfrm>
            <a:off x="233363" y="1905000"/>
            <a:ext cx="8758237" cy="3581400"/>
            <a:chOff x="232878" y="1905000"/>
            <a:chExt cx="8758722" cy="3581400"/>
          </a:xfrm>
        </p:grpSpPr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2878" y="1905000"/>
              <a:ext cx="8758722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1" name="TextBox 4"/>
            <p:cNvSpPr txBox="1">
              <a:spLocks noChangeArrowheads="1"/>
            </p:cNvSpPr>
            <p:nvPr/>
          </p:nvSpPr>
          <p:spPr bwMode="auto">
            <a:xfrm>
              <a:off x="533400" y="3352800"/>
              <a:ext cx="1524000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 b="0" baseline="0">
                  <a:solidFill>
                    <a:srgbClr val="FF0000"/>
                  </a:solidFill>
                </a:rPr>
                <a:t>Adjusted</a:t>
              </a:r>
              <a:r>
                <a:rPr lang="en-US" sz="2200" b="0" baseline="30000">
                  <a:solidFill>
                    <a:srgbClr val="FF0000"/>
                  </a:solidFill>
                </a:rPr>
                <a:t>(2)</a:t>
              </a:r>
              <a:endParaRPr lang="en-US" sz="2200" b="0" baseline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How much net mercury outflow is from East Asia?</a:t>
            </a:r>
          </a:p>
        </p:txBody>
      </p:sp>
      <p:sp>
        <p:nvSpPr>
          <p:cNvPr id="62466" name="Line 14"/>
          <p:cNvSpPr>
            <a:spLocks noChangeShapeType="1"/>
          </p:cNvSpPr>
          <p:nvPr/>
        </p:nvSpPr>
        <p:spPr bwMode="auto">
          <a:xfrm>
            <a:off x="914400" y="12954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467" name="Group 5"/>
          <p:cNvGrpSpPr>
            <a:grpSpLocks/>
          </p:cNvGrpSpPr>
          <p:nvPr/>
        </p:nvGrpSpPr>
        <p:grpSpPr bwMode="auto">
          <a:xfrm>
            <a:off x="609600" y="1447800"/>
            <a:ext cx="7924800" cy="5267325"/>
            <a:chOff x="609600" y="1447800"/>
            <a:chExt cx="7924800" cy="5266792"/>
          </a:xfrm>
        </p:grpSpPr>
        <p:pic>
          <p:nvPicPr>
            <p:cNvPr id="6246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1447800"/>
              <a:ext cx="7924800" cy="5266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354263" y="2285915"/>
              <a:ext cx="2495550" cy="3539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700" baseline="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Adjusted = 1521 Mg/yr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64514" name="Line 3"/>
          <p:cNvSpPr>
            <a:spLocks noChangeShapeType="1"/>
          </p:cNvSpPr>
          <p:nvPr/>
        </p:nvSpPr>
        <p:spPr bwMode="auto">
          <a:xfrm>
            <a:off x="914400" y="12192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Incorporation of Hg(0) emission from natural processes helps close the Hg emission gap reported for the region.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Simulated surface air concentration of mercury ranges between 1 to 7 ng m</a:t>
            </a:r>
            <a:r>
              <a:rPr lang="en-US" sz="2600" baseline="30000" smtClean="0"/>
              <a:t>-3</a:t>
            </a:r>
            <a:r>
              <a:rPr lang="en-US" sz="2600" smtClean="0"/>
              <a:t>. High concentrations occur at large anthropogenic sources and emission from natural processes can contribute significantly.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CMAQ-Hg estimates 430 Mg yr</a:t>
            </a:r>
            <a:r>
              <a:rPr lang="en-US" sz="2600" baseline="30000" smtClean="0"/>
              <a:t>-1</a:t>
            </a:r>
            <a:r>
              <a:rPr lang="en-US" sz="2600" smtClean="0"/>
              <a:t> total Hg deposition in the domain, dominated by RGM dry deposition and PHg wet deposition.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Annual outflow estimated to be 1200-1500 Mg yr</a:t>
            </a:r>
            <a:r>
              <a:rPr lang="en-US" sz="2600" baseline="30000" smtClean="0"/>
              <a:t>-1</a:t>
            </a:r>
            <a:r>
              <a:rPr lang="en-US" sz="2600" smtClean="0"/>
              <a:t> based on CMAQ-Hg model results with some seasonal variation, primarily as GEM.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About 2/3 of the emitted mercury in East Asia leave the domain and is subject to long-range transport.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66562" name="Line 3"/>
          <p:cNvSpPr>
            <a:spLocks noChangeShapeType="1"/>
          </p:cNvSpPr>
          <p:nvPr/>
        </p:nvSpPr>
        <p:spPr bwMode="auto">
          <a:xfrm>
            <a:off x="914400" y="12192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rgbClr val="FFFF99"/>
                </a:solidFill>
              </a:rPr>
              <a:t>USEPA Office of Air Quality Planning and Standards (ICAP Program)</a:t>
            </a:r>
          </a:p>
          <a:p>
            <a:pPr eaLnBrk="1" hangingPunct="1"/>
            <a:r>
              <a:rPr lang="en-US" sz="3500" smtClean="0">
                <a:solidFill>
                  <a:srgbClr val="FFFF99"/>
                </a:solidFill>
              </a:rPr>
              <a:t>Texas Commission on Environmental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Exposure to MeHg</a:t>
            </a:r>
          </a:p>
        </p:txBody>
      </p:sp>
      <p:sp>
        <p:nvSpPr>
          <p:cNvPr id="21506" name="Line 39"/>
          <p:cNvSpPr>
            <a:spLocks noChangeShapeType="1"/>
          </p:cNvSpPr>
          <p:nvPr/>
        </p:nvSpPr>
        <p:spPr bwMode="auto">
          <a:xfrm>
            <a:off x="914400" y="12192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762000" y="1371600"/>
            <a:ext cx="7696200" cy="5181600"/>
            <a:chOff x="1066799" y="762000"/>
            <a:chExt cx="7772401" cy="5303520"/>
          </a:xfrm>
        </p:grpSpPr>
        <p:pic>
          <p:nvPicPr>
            <p:cNvPr id="21508" name="Picture 2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799" y="762000"/>
              <a:ext cx="77724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3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5334000"/>
              <a:ext cx="777240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smtClean="0"/>
              <a:t>Atmospheric Mercury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914400" y="11430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8"/>
          <p:cNvGraphicFramePr>
            <a:graphicFrameLocks/>
          </p:cNvGraphicFramePr>
          <p:nvPr>
            <p:ph idx="1"/>
          </p:nvPr>
        </p:nvGraphicFramePr>
        <p:xfrm>
          <a:off x="769938" y="1317625"/>
          <a:ext cx="7388225" cy="5083175"/>
        </p:xfrm>
        <a:graphic>
          <a:graphicData uri="http://schemas.openxmlformats.org/presentationml/2006/ole">
            <p:oleObj spid="_x0000_s1026" name="Document" r:id="rId4" imgW="8376953" imgH="5764530" progId="Word.Document.8">
              <p:embed/>
            </p:oleObj>
          </a:graphicData>
        </a:graphic>
      </p:graphicFrame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1143000" y="6248400"/>
            <a:ext cx="690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0">
                <a:solidFill>
                  <a:srgbClr val="FF3300"/>
                </a:solidFill>
              </a:rPr>
              <a:t>All three species are “operationally” defined!!!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Mercury in East Asia…</a:t>
            </a:r>
          </a:p>
        </p:txBody>
      </p:sp>
      <p:sp>
        <p:nvSpPr>
          <p:cNvPr id="26626" name="Line 3"/>
          <p:cNvSpPr>
            <a:spLocks noChangeShapeType="1"/>
          </p:cNvSpPr>
          <p:nvPr/>
        </p:nvSpPr>
        <p:spPr bwMode="auto">
          <a:xfrm>
            <a:off x="914400" y="11430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/>
              <a:t>More than half of global anthropogenic Hg emission is from East Asia, China emission being the most important contributor (</a:t>
            </a:r>
            <a:r>
              <a:rPr lang="en-US" sz="2700" smtClean="0">
                <a:solidFill>
                  <a:schemeClr val="bg1"/>
                </a:solidFill>
              </a:rPr>
              <a:t>Streets et al. 2005; Pacyna et al., 2006</a:t>
            </a:r>
            <a:r>
              <a:rPr lang="en-US" sz="27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Although field data are scarce, increasing efforts in measuring air concentration, surface flux and emission have been planned or on-going.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Aircraft campaign and modeling to estimate Hg outflow from the region has been attempted (e.g., </a:t>
            </a:r>
            <a:r>
              <a:rPr lang="en-US" sz="2700" smtClean="0">
                <a:solidFill>
                  <a:schemeClr val="bg1"/>
                </a:solidFill>
              </a:rPr>
              <a:t>Friedli et al., 2004; Pan et al., 2006; 2007</a:t>
            </a:r>
            <a:r>
              <a:rPr lang="en-US" sz="27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Long-range and trans-boundary transport of mercury emitted in China has been reported (</a:t>
            </a:r>
            <a:r>
              <a:rPr lang="en-US" sz="2700" smtClean="0">
                <a:solidFill>
                  <a:schemeClr val="bg1"/>
                </a:solidFill>
              </a:rPr>
              <a:t>e.g., Jaffe et al., 2005; 2008</a:t>
            </a:r>
            <a:r>
              <a:rPr lang="en-US" sz="27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 preferRelativeResize="0">
            <a:picLocks noChangeArrowheads="1"/>
          </p:cNvPicPr>
          <p:nvPr/>
        </p:nvPicPr>
        <p:blipFill>
          <a:blip r:embed="rId3"/>
          <a:srcRect t="6387"/>
          <a:stretch>
            <a:fillRect/>
          </a:stretch>
        </p:blipFill>
        <p:spPr bwMode="auto">
          <a:xfrm>
            <a:off x="76200" y="3856038"/>
            <a:ext cx="4479925" cy="29257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28674" name="Picture 4"/>
          <p:cNvPicPr preferRelativeResize="0">
            <a:picLocks noChangeArrowheads="1"/>
          </p:cNvPicPr>
          <p:nvPr/>
        </p:nvPicPr>
        <p:blipFill>
          <a:blip r:embed="rId4"/>
          <a:srcRect t="6485"/>
          <a:stretch>
            <a:fillRect/>
          </a:stretch>
        </p:blipFill>
        <p:spPr bwMode="auto">
          <a:xfrm>
            <a:off x="4572000" y="914400"/>
            <a:ext cx="4479925" cy="29257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28675" name="Picture 2"/>
          <p:cNvPicPr preferRelativeResize="0">
            <a:picLocks noChangeArrowheads="1"/>
          </p:cNvPicPr>
          <p:nvPr/>
        </p:nvPicPr>
        <p:blipFill>
          <a:blip r:embed="rId5"/>
          <a:srcRect t="7565"/>
          <a:stretch>
            <a:fillRect/>
          </a:stretch>
        </p:blipFill>
        <p:spPr bwMode="auto">
          <a:xfrm>
            <a:off x="76200" y="914400"/>
            <a:ext cx="4479925" cy="29257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28676" name="Text Box 15"/>
          <p:cNvSpPr txBox="1">
            <a:spLocks noChangeArrowheads="1"/>
          </p:cNvSpPr>
          <p:nvPr/>
        </p:nvSpPr>
        <p:spPr bwMode="auto">
          <a:xfrm>
            <a:off x="1752600" y="2590800"/>
            <a:ext cx="825500" cy="646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aseline="0">
                <a:solidFill>
                  <a:srgbClr val="0000FF"/>
                </a:solidFill>
              </a:rPr>
              <a:t>TGM</a:t>
            </a:r>
          </a:p>
          <a:p>
            <a:pPr algn="ctr"/>
            <a:r>
              <a:rPr lang="en-US" baseline="0">
                <a:solidFill>
                  <a:srgbClr val="0000FF"/>
                </a:solidFill>
              </a:rPr>
              <a:t>Conc.</a:t>
            </a:r>
          </a:p>
        </p:txBody>
      </p:sp>
      <p:sp>
        <p:nvSpPr>
          <p:cNvPr id="28677" name="Text Box 17"/>
          <p:cNvSpPr txBox="1">
            <a:spLocks noChangeArrowheads="1"/>
          </p:cNvSpPr>
          <p:nvPr/>
        </p:nvSpPr>
        <p:spPr bwMode="auto">
          <a:xfrm>
            <a:off x="1746250" y="5602288"/>
            <a:ext cx="1377950" cy="6461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aseline="0">
                <a:solidFill>
                  <a:srgbClr val="0000FF"/>
                </a:solidFill>
              </a:rPr>
              <a:t>Wet</a:t>
            </a:r>
          </a:p>
          <a:p>
            <a:pPr algn="ctr"/>
            <a:r>
              <a:rPr lang="en-US" baseline="0">
                <a:solidFill>
                  <a:srgbClr val="0000FF"/>
                </a:solidFill>
              </a:rPr>
              <a:t>Deposition</a:t>
            </a:r>
          </a:p>
        </p:txBody>
      </p:sp>
      <p:sp>
        <p:nvSpPr>
          <p:cNvPr id="28678" name="Text Box 17"/>
          <p:cNvSpPr txBox="1">
            <a:spLocks noChangeArrowheads="1"/>
          </p:cNvSpPr>
          <p:nvPr/>
        </p:nvSpPr>
        <p:spPr bwMode="auto">
          <a:xfrm>
            <a:off x="6248400" y="2590800"/>
            <a:ext cx="1377950" cy="646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aseline="0">
                <a:solidFill>
                  <a:srgbClr val="0000FF"/>
                </a:solidFill>
              </a:rPr>
              <a:t>Dry</a:t>
            </a:r>
          </a:p>
          <a:p>
            <a:pPr algn="ctr"/>
            <a:r>
              <a:rPr lang="en-US" baseline="0">
                <a:solidFill>
                  <a:srgbClr val="0000FF"/>
                </a:solidFill>
              </a:rPr>
              <a:t>Deposition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228600" y="3200400"/>
            <a:ext cx="820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aseline="0">
                <a:solidFill>
                  <a:srgbClr val="0000FF"/>
                </a:solidFill>
              </a:rPr>
              <a:t>ng/m</a:t>
            </a:r>
            <a:r>
              <a:rPr lang="en-US" baseline="30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165100" y="6259513"/>
            <a:ext cx="1325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aseline="0">
                <a:solidFill>
                  <a:srgbClr val="0000FF"/>
                </a:solidFill>
              </a:rPr>
              <a:t>ng/m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 baseline="0">
                <a:solidFill>
                  <a:srgbClr val="0000FF"/>
                </a:solidFill>
              </a:rPr>
              <a:t>/day</a:t>
            </a:r>
          </a:p>
        </p:txBody>
      </p: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4648200" y="32766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aseline="0">
                <a:solidFill>
                  <a:srgbClr val="0000FF"/>
                </a:solidFill>
              </a:rPr>
              <a:t>ng/m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 baseline="0">
                <a:solidFill>
                  <a:srgbClr val="0000FF"/>
                </a:solidFill>
              </a:rPr>
              <a:t>/day</a:t>
            </a:r>
          </a:p>
        </p:txBody>
      </p:sp>
      <p:sp>
        <p:nvSpPr>
          <p:cNvPr id="2868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10600" cy="1143000"/>
          </a:xfrm>
        </p:spPr>
        <p:txBody>
          <a:bodyPr/>
          <a:lstStyle/>
          <a:p>
            <a:r>
              <a:rPr lang="en-US" sz="4000" b="0" smtClean="0"/>
              <a:t>ICAP Trans-Pacific Transport of Hg</a:t>
            </a:r>
          </a:p>
        </p:txBody>
      </p:sp>
      <p:sp>
        <p:nvSpPr>
          <p:cNvPr id="28683" name="Line 3"/>
          <p:cNvSpPr>
            <a:spLocks noChangeShapeType="1"/>
          </p:cNvSpPr>
          <p:nvPr/>
        </p:nvSpPr>
        <p:spPr bwMode="auto">
          <a:xfrm>
            <a:off x="914400" y="8382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6"/>
          <a:srcRect l="5086" r="5086" b="4153"/>
          <a:stretch>
            <a:fillRect/>
          </a:stretch>
        </p:blipFill>
        <p:spPr bwMode="auto">
          <a:xfrm>
            <a:off x="4854575" y="3962400"/>
            <a:ext cx="40386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8685" name="TextBox 18"/>
          <p:cNvSpPr txBox="1">
            <a:spLocks noChangeArrowheads="1"/>
          </p:cNvSpPr>
          <p:nvPr/>
        </p:nvSpPr>
        <p:spPr bwMode="auto">
          <a:xfrm>
            <a:off x="7239000" y="5334000"/>
            <a:ext cx="1398588" cy="738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</a:rPr>
              <a:t>Comparison </a:t>
            </a:r>
          </a:p>
          <a:p>
            <a:pPr algn="ctr"/>
            <a:r>
              <a:rPr lang="en-US" sz="1400">
                <a:solidFill>
                  <a:srgbClr val="0000FF"/>
                </a:solidFill>
              </a:rPr>
              <a:t>with MDN wet </a:t>
            </a:r>
          </a:p>
          <a:p>
            <a:pPr algn="ctr"/>
            <a:r>
              <a:rPr lang="en-US" sz="1400">
                <a:solidFill>
                  <a:srgbClr val="0000FF"/>
                </a:solidFill>
              </a:rPr>
              <a:t>deposition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1790700"/>
            <a:ext cx="1006475" cy="731838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28975" y="1676400"/>
            <a:ext cx="1033463" cy="77787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 b="0" smtClean="0"/>
              <a:t>Import Sensitivity* (</a:t>
            </a:r>
            <a:r>
              <a:rPr lang="en-US" sz="3600" b="0" smtClean="0">
                <a:sym typeface="Symbol" pitchFamily="18" charset="2"/>
              </a:rPr>
              <a:t></a:t>
            </a:r>
            <a:r>
              <a:rPr lang="en-US" sz="3600" b="0" smtClean="0"/>
              <a:t>Hg</a:t>
            </a:r>
            <a:r>
              <a:rPr lang="en-US" sz="3600" b="0" baseline="-25000" smtClean="0"/>
              <a:t>EA </a:t>
            </a:r>
            <a:r>
              <a:rPr lang="en-US" sz="3600" b="0" smtClean="0"/>
              <a:t>/ </a:t>
            </a:r>
            <a:r>
              <a:rPr lang="en-US" sz="3600" b="0" smtClean="0">
                <a:sym typeface="Symbol" pitchFamily="18" charset="2"/>
              </a:rPr>
              <a:t></a:t>
            </a:r>
            <a:r>
              <a:rPr lang="en-US" sz="3600" b="0" smtClean="0"/>
              <a:t>Hg</a:t>
            </a:r>
            <a:r>
              <a:rPr lang="en-US" sz="3600" b="0" baseline="-25000" smtClean="0"/>
              <a:t>NA </a:t>
            </a:r>
            <a:r>
              <a:rPr lang="en-US" sz="3600" b="0" smtClean="0"/>
              <a:t>) by 20% Hg emission reduction</a:t>
            </a:r>
          </a:p>
        </p:txBody>
      </p:sp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914400" y="10668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3" name="Picture 4" descr="L:\HTAP_October08\SR7-hg\Dry-Hg.data\dry_is_na2.emf"/>
          <p:cNvPicPr preferRelativeResize="0">
            <a:picLocks noChangeArrowheads="1"/>
          </p:cNvPicPr>
          <p:nvPr/>
        </p:nvPicPr>
        <p:blipFill>
          <a:blip r:embed="rId3"/>
          <a:srcRect l="2975" t="5952" r="7750"/>
          <a:stretch>
            <a:fillRect/>
          </a:stretch>
        </p:blipFill>
        <p:spPr bwMode="auto">
          <a:xfrm>
            <a:off x="4800600" y="1112838"/>
            <a:ext cx="41148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L:\HTAP_October08\SR7-hg\TGM.data\tgm_is_na2.emf"/>
          <p:cNvPicPr preferRelativeResize="0">
            <a:picLocks noChangeArrowheads="1"/>
          </p:cNvPicPr>
          <p:nvPr/>
        </p:nvPicPr>
        <p:blipFill>
          <a:blip r:embed="rId4"/>
          <a:srcRect l="3876" t="6366" r="8337"/>
          <a:stretch>
            <a:fillRect/>
          </a:stretch>
        </p:blipFill>
        <p:spPr bwMode="auto">
          <a:xfrm>
            <a:off x="152400" y="11430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L:\HTAP_October08\SR7-hg\Wet-Hg.data\wet_is_na2.emf"/>
          <p:cNvPicPr preferRelativeResize="0">
            <a:picLocks noChangeArrowheads="1"/>
          </p:cNvPicPr>
          <p:nvPr/>
        </p:nvPicPr>
        <p:blipFill>
          <a:blip r:embed="rId5"/>
          <a:srcRect l="2975" t="5952" r="7750"/>
          <a:stretch>
            <a:fillRect/>
          </a:stretch>
        </p:blipFill>
        <p:spPr bwMode="auto">
          <a:xfrm>
            <a:off x="4800600" y="3844925"/>
            <a:ext cx="41148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762000" y="1600200"/>
            <a:ext cx="140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aseline="0">
                <a:solidFill>
                  <a:srgbClr val="0000FF"/>
                </a:solidFill>
              </a:rPr>
              <a:t>TGM Conc.</a:t>
            </a:r>
          </a:p>
        </p:txBody>
      </p: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5334000" y="4572000"/>
            <a:ext cx="110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aseline="0">
                <a:solidFill>
                  <a:srgbClr val="0000FF"/>
                </a:solidFill>
              </a:rPr>
              <a:t>Wet Dep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5267325" y="1535113"/>
            <a:ext cx="113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aseline="0">
                <a:solidFill>
                  <a:srgbClr val="0000FF"/>
                </a:solidFill>
              </a:rPr>
              <a:t>Dry Dep.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572000"/>
            <a:ext cx="44958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baseline="0" dirty="0">
                <a:solidFill>
                  <a:srgbClr val="FFFF00"/>
                </a:solidFill>
              </a:rPr>
              <a:t>Impact of Asian mercury emission in North America is important because:</a:t>
            </a:r>
          </a:p>
          <a:p>
            <a:pPr marL="342900" indent="-342900">
              <a:buFontTx/>
              <a:buAutoNum type="arabicParenBoth"/>
              <a:defRPr/>
            </a:pPr>
            <a:r>
              <a:rPr lang="en-US" sz="2000" b="0" baseline="0" dirty="0">
                <a:solidFill>
                  <a:srgbClr val="FFFF00"/>
                </a:solidFill>
              </a:rPr>
              <a:t>the greater Hg emission in EA compared to that of NA</a:t>
            </a:r>
          </a:p>
          <a:p>
            <a:pPr marL="342900" indent="-342900">
              <a:buFontTx/>
              <a:buAutoNum type="arabicParenBoth"/>
              <a:defRPr/>
            </a:pPr>
            <a:r>
              <a:rPr lang="en-US" sz="2000" b="0" baseline="0" dirty="0">
                <a:solidFill>
                  <a:srgbClr val="FFFF00"/>
                </a:solidFill>
              </a:rPr>
              <a:t>Hg deposition mainly driven by oxidation of background GEM except near the emission sources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32770" name="Line 3"/>
          <p:cNvSpPr>
            <a:spLocks noChangeShapeType="1"/>
          </p:cNvSpPr>
          <p:nvPr/>
        </p:nvSpPr>
        <p:spPr bwMode="auto">
          <a:xfrm>
            <a:off x="914400" y="12192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</p:spPr>
        <p:txBody>
          <a:bodyPr/>
          <a:lstStyle/>
          <a:p>
            <a:pPr eaLnBrk="1" hangingPunct="1"/>
            <a:r>
              <a:rPr lang="en-US" sz="3600" smtClean="0"/>
              <a:t>To understand the distribution &amp; seasonal variation of mercury concentration and deposition in East Asia</a:t>
            </a:r>
          </a:p>
          <a:p>
            <a:pPr eaLnBrk="1" hangingPunct="1"/>
            <a:r>
              <a:rPr lang="en-US" sz="3600" smtClean="0"/>
              <a:t>To assess the outflow of mercury from East 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Mercury Chemistry Scheme</a:t>
            </a:r>
          </a:p>
        </p:txBody>
      </p:sp>
      <p:sp>
        <p:nvSpPr>
          <p:cNvPr id="34818" name="Line 4"/>
          <p:cNvSpPr>
            <a:spLocks noChangeShapeType="1"/>
          </p:cNvSpPr>
          <p:nvPr/>
        </p:nvSpPr>
        <p:spPr bwMode="auto">
          <a:xfrm>
            <a:off x="914400" y="1219200"/>
            <a:ext cx="7239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Rectangle 16"/>
          <p:cNvSpPr>
            <a:spLocks noChangeArrowheads="1"/>
          </p:cNvSpPr>
          <p:nvPr/>
        </p:nvSpPr>
        <p:spPr bwMode="auto">
          <a:xfrm>
            <a:off x="1468438" y="2025650"/>
            <a:ext cx="8461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457200" y="1828800"/>
            <a:ext cx="21002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0" baseline="0">
                <a:solidFill>
                  <a:schemeClr val="bg1"/>
                </a:solidFill>
                <a:latin typeface="Times New Roman" pitchFamily="18" charset="0"/>
              </a:rPr>
              <a:t>Gaseous phase</a:t>
            </a:r>
          </a:p>
          <a:p>
            <a:pPr eaLnBrk="0" hangingPunct="0"/>
            <a:r>
              <a:rPr lang="en-US" sz="2000" b="0" baseline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000" b="0" baseline="0">
                <a:solidFill>
                  <a:srgbClr val="FF3300"/>
                </a:solidFill>
                <a:latin typeface="Times New Roman" pitchFamily="18" charset="0"/>
              </a:rPr>
              <a:t>O</a:t>
            </a:r>
            <a:r>
              <a:rPr lang="en-US" sz="2000" b="0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en-US" sz="2000" b="0" baseline="0">
                <a:solidFill>
                  <a:srgbClr val="FF3300"/>
                </a:solidFill>
                <a:latin typeface="Times New Roman" pitchFamily="18" charset="0"/>
              </a:rPr>
              <a:t>, OH, H</a:t>
            </a:r>
            <a:r>
              <a:rPr lang="en-US" sz="2000" b="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en-US" sz="2000" b="0" baseline="0">
                <a:solidFill>
                  <a:srgbClr val="FF3300"/>
                </a:solidFill>
                <a:latin typeface="Times New Roman" pitchFamily="18" charset="0"/>
              </a:rPr>
              <a:t>O</a:t>
            </a:r>
            <a:r>
              <a:rPr lang="en-US" sz="2000" b="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en-US" sz="2000" b="0" baseline="0">
                <a:solidFill>
                  <a:srgbClr val="FF3300"/>
                </a:solidFill>
                <a:latin typeface="Times New Roman" pitchFamily="18" charset="0"/>
              </a:rPr>
              <a:t>,</a:t>
            </a:r>
          </a:p>
          <a:p>
            <a:pPr eaLnBrk="0" hangingPunct="0"/>
            <a:r>
              <a:rPr lang="en-US" sz="2000" b="0" baseline="0">
                <a:solidFill>
                  <a:srgbClr val="FF3300"/>
                </a:solidFill>
                <a:latin typeface="Times New Roman" pitchFamily="18" charset="0"/>
              </a:rPr>
              <a:t>Halogens</a:t>
            </a:r>
            <a:r>
              <a:rPr lang="en-US" sz="2000" b="0" baseline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4821" name="Rectangle 19"/>
          <p:cNvSpPr>
            <a:spLocks noChangeArrowheads="1"/>
          </p:cNvSpPr>
          <p:nvPr/>
        </p:nvSpPr>
        <p:spPr bwMode="auto">
          <a:xfrm>
            <a:off x="3205163" y="2020888"/>
            <a:ext cx="5762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22" name="Rectangle 20"/>
          <p:cNvSpPr>
            <a:spLocks noChangeArrowheads="1"/>
          </p:cNvSpPr>
          <p:nvPr/>
        </p:nvSpPr>
        <p:spPr bwMode="auto">
          <a:xfrm>
            <a:off x="3302000" y="2079625"/>
            <a:ext cx="45402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23" name="Rectangle 21"/>
          <p:cNvSpPr>
            <a:spLocks noChangeArrowheads="1"/>
          </p:cNvSpPr>
          <p:nvPr/>
        </p:nvSpPr>
        <p:spPr bwMode="auto">
          <a:xfrm>
            <a:off x="3200400" y="1905000"/>
            <a:ext cx="8509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0" baseline="0">
                <a:solidFill>
                  <a:srgbClr val="FFFF00"/>
                </a:solidFill>
                <a:latin typeface="Times New Roman" pitchFamily="18" charset="0"/>
              </a:rPr>
              <a:t>Hg(0)</a:t>
            </a:r>
          </a:p>
          <a:p>
            <a:pPr eaLnBrk="0" hangingPunct="0">
              <a:lnSpc>
                <a:spcPct val="80000"/>
              </a:lnSpc>
            </a:pPr>
            <a:r>
              <a:rPr lang="en-US" sz="2800" b="0" baseline="0">
                <a:solidFill>
                  <a:srgbClr val="FFFF00"/>
                </a:solidFill>
                <a:latin typeface="Times New Roman" pitchFamily="18" charset="0"/>
              </a:rPr>
              <a:t>GEM</a:t>
            </a:r>
          </a:p>
        </p:txBody>
      </p:sp>
      <p:sp>
        <p:nvSpPr>
          <p:cNvPr id="34824" name="Rectangle 22"/>
          <p:cNvSpPr>
            <a:spLocks noChangeArrowheads="1"/>
          </p:cNvSpPr>
          <p:nvPr/>
        </p:nvSpPr>
        <p:spPr bwMode="auto">
          <a:xfrm>
            <a:off x="5487988" y="2020888"/>
            <a:ext cx="6032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25" name="Rectangle 23"/>
          <p:cNvSpPr>
            <a:spLocks noChangeArrowheads="1"/>
          </p:cNvSpPr>
          <p:nvPr/>
        </p:nvSpPr>
        <p:spPr bwMode="auto">
          <a:xfrm>
            <a:off x="5584825" y="2079625"/>
            <a:ext cx="47466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26" name="Rectangle 24"/>
          <p:cNvSpPr>
            <a:spLocks noChangeArrowheads="1"/>
          </p:cNvSpPr>
          <p:nvPr/>
        </p:nvSpPr>
        <p:spPr bwMode="auto">
          <a:xfrm>
            <a:off x="5638800" y="1981200"/>
            <a:ext cx="12160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800" b="0" baseline="0">
                <a:solidFill>
                  <a:srgbClr val="FFFF00"/>
                </a:solidFill>
                <a:latin typeface="Times New Roman" pitchFamily="18" charset="0"/>
              </a:rPr>
              <a:t>Hg(II)</a:t>
            </a:r>
          </a:p>
          <a:p>
            <a:pPr eaLnBrk="0" hangingPunct="0">
              <a:lnSpc>
                <a:spcPct val="80000"/>
              </a:lnSpc>
            </a:pPr>
            <a:r>
              <a:rPr lang="en-US" sz="2800" b="0" baseline="0">
                <a:solidFill>
                  <a:srgbClr val="FFFF00"/>
                </a:solidFill>
                <a:latin typeface="Times New Roman" pitchFamily="18" charset="0"/>
              </a:rPr>
              <a:t>[RGM]</a:t>
            </a:r>
          </a:p>
        </p:txBody>
      </p:sp>
      <p:sp>
        <p:nvSpPr>
          <p:cNvPr id="34827" name="Rectangle 25"/>
          <p:cNvSpPr>
            <a:spLocks noChangeArrowheads="1"/>
          </p:cNvSpPr>
          <p:nvPr/>
        </p:nvSpPr>
        <p:spPr bwMode="auto">
          <a:xfrm>
            <a:off x="6962775" y="2020888"/>
            <a:ext cx="5762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28" name="Rectangle 26"/>
          <p:cNvSpPr>
            <a:spLocks noChangeArrowheads="1"/>
          </p:cNvSpPr>
          <p:nvPr/>
        </p:nvSpPr>
        <p:spPr bwMode="auto">
          <a:xfrm>
            <a:off x="7058025" y="2079625"/>
            <a:ext cx="4556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29" name="Rectangle 27"/>
          <p:cNvSpPr>
            <a:spLocks noChangeArrowheads="1"/>
          </p:cNvSpPr>
          <p:nvPr/>
        </p:nvSpPr>
        <p:spPr bwMode="auto">
          <a:xfrm>
            <a:off x="7772400" y="2057400"/>
            <a:ext cx="633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0" baseline="0">
                <a:solidFill>
                  <a:srgbClr val="FFFF00"/>
                </a:solidFill>
                <a:latin typeface="Times New Roman" pitchFamily="18" charset="0"/>
              </a:rPr>
              <a:t>PHg</a:t>
            </a:r>
          </a:p>
        </p:txBody>
      </p:sp>
      <p:sp>
        <p:nvSpPr>
          <p:cNvPr id="34830" name="Rectangle 28"/>
          <p:cNvSpPr>
            <a:spLocks noChangeArrowheads="1"/>
          </p:cNvSpPr>
          <p:nvPr/>
        </p:nvSpPr>
        <p:spPr bwMode="auto">
          <a:xfrm>
            <a:off x="4175125" y="1908175"/>
            <a:ext cx="800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31" name="Rectangle 29"/>
          <p:cNvSpPr>
            <a:spLocks noChangeArrowheads="1"/>
          </p:cNvSpPr>
          <p:nvPr/>
        </p:nvSpPr>
        <p:spPr bwMode="auto">
          <a:xfrm>
            <a:off x="4271963" y="1966913"/>
            <a:ext cx="6794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32" name="Rectangle 30"/>
          <p:cNvSpPr>
            <a:spLocks noChangeArrowheads="1"/>
          </p:cNvSpPr>
          <p:nvPr/>
        </p:nvSpPr>
        <p:spPr bwMode="auto">
          <a:xfrm>
            <a:off x="4162425" y="1889125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 b="0" baseline="0">
                <a:solidFill>
                  <a:srgbClr val="FFFF00"/>
                </a:solidFill>
                <a:latin typeface="Times New Roman" pitchFamily="18" charset="0"/>
              </a:rPr>
              <a:t>oxidation</a:t>
            </a:r>
          </a:p>
        </p:txBody>
      </p:sp>
      <p:sp>
        <p:nvSpPr>
          <p:cNvPr id="34833" name="Freeform 31"/>
          <p:cNvSpPr>
            <a:spLocks/>
          </p:cNvSpPr>
          <p:nvPr/>
        </p:nvSpPr>
        <p:spPr bwMode="auto">
          <a:xfrm>
            <a:off x="3902075" y="4068763"/>
            <a:ext cx="1514475" cy="382587"/>
          </a:xfrm>
          <a:custGeom>
            <a:avLst/>
            <a:gdLst>
              <a:gd name="T0" fmla="*/ 0 w 954"/>
              <a:gd name="T1" fmla="*/ 569554622 h 241"/>
              <a:gd name="T2" fmla="*/ 50403125 w 954"/>
              <a:gd name="T3" fmla="*/ 511590325 h 241"/>
              <a:gd name="T4" fmla="*/ 100806249 w 954"/>
              <a:gd name="T5" fmla="*/ 456146974 h 241"/>
              <a:gd name="T6" fmla="*/ 158769059 w 954"/>
              <a:gd name="T7" fmla="*/ 400703524 h 241"/>
              <a:gd name="T8" fmla="*/ 211693170 w 954"/>
              <a:gd name="T9" fmla="*/ 347781119 h 241"/>
              <a:gd name="T10" fmla="*/ 272176905 w 954"/>
              <a:gd name="T11" fmla="*/ 304937736 h 241"/>
              <a:gd name="T12" fmla="*/ 332660639 w 954"/>
              <a:gd name="T13" fmla="*/ 259574994 h 241"/>
              <a:gd name="T14" fmla="*/ 398184685 w 954"/>
              <a:gd name="T15" fmla="*/ 219252557 h 241"/>
              <a:gd name="T16" fmla="*/ 458668519 w 954"/>
              <a:gd name="T17" fmla="*/ 183970375 h 241"/>
              <a:gd name="T18" fmla="*/ 524192564 w 954"/>
              <a:gd name="T19" fmla="*/ 148688243 h 241"/>
              <a:gd name="T20" fmla="*/ 592237559 w 954"/>
              <a:gd name="T21" fmla="*/ 115927056 h 241"/>
              <a:gd name="T22" fmla="*/ 660280967 w 954"/>
              <a:gd name="T23" fmla="*/ 90725508 h 241"/>
              <a:gd name="T24" fmla="*/ 730845324 w 954"/>
              <a:gd name="T25" fmla="*/ 68043344 h 241"/>
              <a:gd name="T26" fmla="*/ 798890319 w 954"/>
              <a:gd name="T27" fmla="*/ 47882113 h 241"/>
              <a:gd name="T28" fmla="*/ 869454874 w 954"/>
              <a:gd name="T29" fmla="*/ 30241840 h 241"/>
              <a:gd name="T30" fmla="*/ 940019231 w 954"/>
              <a:gd name="T31" fmla="*/ 17640279 h 241"/>
              <a:gd name="T32" fmla="*/ 1015623899 w 954"/>
              <a:gd name="T33" fmla="*/ 5040306 h 241"/>
              <a:gd name="T34" fmla="*/ 1086188256 w 954"/>
              <a:gd name="T35" fmla="*/ 2519359 h 241"/>
              <a:gd name="T36" fmla="*/ 1159271975 w 954"/>
              <a:gd name="T37" fmla="*/ 0 h 241"/>
              <a:gd name="T38" fmla="*/ 1234876643 w 954"/>
              <a:gd name="T39" fmla="*/ 0 h 241"/>
              <a:gd name="T40" fmla="*/ 1307961950 w 954"/>
              <a:gd name="T41" fmla="*/ 2519359 h 241"/>
              <a:gd name="T42" fmla="*/ 1378526307 w 954"/>
              <a:gd name="T43" fmla="*/ 7559666 h 241"/>
              <a:gd name="T44" fmla="*/ 1451610025 w 954"/>
              <a:gd name="T45" fmla="*/ 20161225 h 241"/>
              <a:gd name="T46" fmla="*/ 1524695332 w 954"/>
              <a:gd name="T47" fmla="*/ 37801503 h 241"/>
              <a:gd name="T48" fmla="*/ 1595259689 w 954"/>
              <a:gd name="T49" fmla="*/ 52922430 h 241"/>
              <a:gd name="T50" fmla="*/ 1665824442 w 954"/>
              <a:gd name="T51" fmla="*/ 75604594 h 241"/>
              <a:gd name="T52" fmla="*/ 1736388799 w 954"/>
              <a:gd name="T53" fmla="*/ 100806118 h 241"/>
              <a:gd name="T54" fmla="*/ 1804432207 w 954"/>
              <a:gd name="T55" fmla="*/ 131047970 h 241"/>
              <a:gd name="T56" fmla="*/ 1872477202 w 954"/>
              <a:gd name="T57" fmla="*/ 161289798 h 241"/>
              <a:gd name="T58" fmla="*/ 1940520610 w 954"/>
              <a:gd name="T59" fmla="*/ 201612235 h 241"/>
              <a:gd name="T60" fmla="*/ 2006044655 w 954"/>
              <a:gd name="T61" fmla="*/ 236894417 h 241"/>
              <a:gd name="T62" fmla="*/ 2069049339 w 954"/>
              <a:gd name="T63" fmla="*/ 279736213 h 241"/>
              <a:gd name="T64" fmla="*/ 2132052436 w 954"/>
              <a:gd name="T65" fmla="*/ 327619901 h 241"/>
              <a:gd name="T66" fmla="*/ 2147483647 w 954"/>
              <a:gd name="T67" fmla="*/ 390622915 h 241"/>
              <a:gd name="T68" fmla="*/ 2147483647 w 954"/>
              <a:gd name="T69" fmla="*/ 461187279 h 241"/>
              <a:gd name="T70" fmla="*/ 2147483647 w 954"/>
              <a:gd name="T71" fmla="*/ 531751544 h 241"/>
              <a:gd name="T72" fmla="*/ 2147483647 w 954"/>
              <a:gd name="T73" fmla="*/ 607356113 h 2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54"/>
              <a:gd name="T112" fmla="*/ 0 h 241"/>
              <a:gd name="T113" fmla="*/ 954 w 954"/>
              <a:gd name="T114" fmla="*/ 241 h 2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54" h="241">
                <a:moveTo>
                  <a:pt x="0" y="226"/>
                </a:moveTo>
                <a:lnTo>
                  <a:pt x="20" y="203"/>
                </a:lnTo>
                <a:lnTo>
                  <a:pt x="40" y="181"/>
                </a:lnTo>
                <a:lnTo>
                  <a:pt x="63" y="159"/>
                </a:lnTo>
                <a:lnTo>
                  <a:pt x="84" y="138"/>
                </a:lnTo>
                <a:lnTo>
                  <a:pt x="108" y="121"/>
                </a:lnTo>
                <a:lnTo>
                  <a:pt x="132" y="103"/>
                </a:lnTo>
                <a:lnTo>
                  <a:pt x="158" y="87"/>
                </a:lnTo>
                <a:lnTo>
                  <a:pt x="182" y="73"/>
                </a:lnTo>
                <a:lnTo>
                  <a:pt x="208" y="59"/>
                </a:lnTo>
                <a:lnTo>
                  <a:pt x="235" y="46"/>
                </a:lnTo>
                <a:lnTo>
                  <a:pt x="262" y="36"/>
                </a:lnTo>
                <a:lnTo>
                  <a:pt x="290" y="27"/>
                </a:lnTo>
                <a:lnTo>
                  <a:pt x="317" y="19"/>
                </a:lnTo>
                <a:lnTo>
                  <a:pt x="345" y="12"/>
                </a:lnTo>
                <a:lnTo>
                  <a:pt x="373" y="7"/>
                </a:lnTo>
                <a:lnTo>
                  <a:pt x="403" y="2"/>
                </a:lnTo>
                <a:lnTo>
                  <a:pt x="431" y="1"/>
                </a:lnTo>
                <a:lnTo>
                  <a:pt x="460" y="0"/>
                </a:lnTo>
                <a:lnTo>
                  <a:pt x="490" y="0"/>
                </a:lnTo>
                <a:lnTo>
                  <a:pt x="519" y="1"/>
                </a:lnTo>
                <a:lnTo>
                  <a:pt x="547" y="3"/>
                </a:lnTo>
                <a:lnTo>
                  <a:pt x="576" y="8"/>
                </a:lnTo>
                <a:lnTo>
                  <a:pt x="605" y="15"/>
                </a:lnTo>
                <a:lnTo>
                  <a:pt x="633" y="21"/>
                </a:lnTo>
                <a:lnTo>
                  <a:pt x="661" y="30"/>
                </a:lnTo>
                <a:lnTo>
                  <a:pt x="689" y="40"/>
                </a:lnTo>
                <a:lnTo>
                  <a:pt x="716" y="52"/>
                </a:lnTo>
                <a:lnTo>
                  <a:pt x="743" y="64"/>
                </a:lnTo>
                <a:lnTo>
                  <a:pt x="770" y="80"/>
                </a:lnTo>
                <a:lnTo>
                  <a:pt x="796" y="94"/>
                </a:lnTo>
                <a:lnTo>
                  <a:pt x="821" y="111"/>
                </a:lnTo>
                <a:lnTo>
                  <a:pt x="846" y="130"/>
                </a:lnTo>
                <a:lnTo>
                  <a:pt x="875" y="155"/>
                </a:lnTo>
                <a:lnTo>
                  <a:pt x="903" y="183"/>
                </a:lnTo>
                <a:lnTo>
                  <a:pt x="929" y="211"/>
                </a:lnTo>
                <a:lnTo>
                  <a:pt x="954" y="241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34" name="Freeform 32"/>
          <p:cNvSpPr>
            <a:spLocks/>
          </p:cNvSpPr>
          <p:nvPr/>
        </p:nvSpPr>
        <p:spPr bwMode="auto">
          <a:xfrm>
            <a:off x="5308600" y="4341813"/>
            <a:ext cx="107950" cy="109537"/>
          </a:xfrm>
          <a:custGeom>
            <a:avLst/>
            <a:gdLst>
              <a:gd name="T0" fmla="*/ 0 w 68"/>
              <a:gd name="T1" fmla="*/ 103325120 h 69"/>
              <a:gd name="T2" fmla="*/ 171370598 w 68"/>
              <a:gd name="T3" fmla="*/ 173889166 h 69"/>
              <a:gd name="T4" fmla="*/ 128527167 w 68"/>
              <a:gd name="T5" fmla="*/ 0 h 69"/>
              <a:gd name="T6" fmla="*/ 0 60000 65536"/>
              <a:gd name="T7" fmla="*/ 0 60000 65536"/>
              <a:gd name="T8" fmla="*/ 0 60000 65536"/>
              <a:gd name="T9" fmla="*/ 0 w 68"/>
              <a:gd name="T10" fmla="*/ 0 h 69"/>
              <a:gd name="T11" fmla="*/ 68 w 68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69">
                <a:moveTo>
                  <a:pt x="0" y="41"/>
                </a:moveTo>
                <a:lnTo>
                  <a:pt x="68" y="69"/>
                </a:lnTo>
                <a:lnTo>
                  <a:pt x="51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35" name="Freeform 33"/>
          <p:cNvSpPr>
            <a:spLocks/>
          </p:cNvSpPr>
          <p:nvPr/>
        </p:nvSpPr>
        <p:spPr bwMode="auto">
          <a:xfrm>
            <a:off x="3865563" y="5021263"/>
            <a:ext cx="1514475" cy="376237"/>
          </a:xfrm>
          <a:custGeom>
            <a:avLst/>
            <a:gdLst>
              <a:gd name="T0" fmla="*/ 2147483647 w 954"/>
              <a:gd name="T1" fmla="*/ 0 h 237"/>
              <a:gd name="T2" fmla="*/ 2147483647 w 954"/>
              <a:gd name="T3" fmla="*/ 57962733 h 237"/>
              <a:gd name="T4" fmla="*/ 2147483647 w 954"/>
              <a:gd name="T5" fmla="*/ 118446412 h 237"/>
              <a:gd name="T6" fmla="*/ 2147483647 w 954"/>
              <a:gd name="T7" fmla="*/ 171370403 h 237"/>
              <a:gd name="T8" fmla="*/ 2147483647 w 954"/>
              <a:gd name="T9" fmla="*/ 221773497 h 237"/>
              <a:gd name="T10" fmla="*/ 2139613696 w 954"/>
              <a:gd name="T11" fmla="*/ 272176542 h 237"/>
              <a:gd name="T12" fmla="*/ 2079129962 w 954"/>
              <a:gd name="T13" fmla="*/ 317539283 h 237"/>
              <a:gd name="T14" fmla="*/ 2018646227 w 954"/>
              <a:gd name="T15" fmla="*/ 357861719 h 237"/>
              <a:gd name="T16" fmla="*/ 1955641543 w 954"/>
              <a:gd name="T17" fmla="*/ 398184155 h 237"/>
              <a:gd name="T18" fmla="*/ 1887598136 w 954"/>
              <a:gd name="T19" fmla="*/ 430945440 h 237"/>
              <a:gd name="T20" fmla="*/ 1822074090 w 954"/>
              <a:gd name="T21" fmla="*/ 466227571 h 237"/>
              <a:gd name="T22" fmla="*/ 1754029095 w 954"/>
              <a:gd name="T23" fmla="*/ 491429094 h 237"/>
              <a:gd name="T24" fmla="*/ 1688505049 w 954"/>
              <a:gd name="T25" fmla="*/ 519151562 h 237"/>
              <a:gd name="T26" fmla="*/ 1620461245 w 954"/>
              <a:gd name="T27" fmla="*/ 539312780 h 237"/>
              <a:gd name="T28" fmla="*/ 1547375938 w 954"/>
              <a:gd name="T29" fmla="*/ 556953052 h 237"/>
              <a:gd name="T30" fmla="*/ 1474292220 w 954"/>
              <a:gd name="T31" fmla="*/ 572073966 h 237"/>
              <a:gd name="T32" fmla="*/ 1401206913 w 954"/>
              <a:gd name="T33" fmla="*/ 584675521 h 237"/>
              <a:gd name="T34" fmla="*/ 1330642556 w 954"/>
              <a:gd name="T35" fmla="*/ 594756130 h 237"/>
              <a:gd name="T36" fmla="*/ 1257557250 w 954"/>
              <a:gd name="T37" fmla="*/ 594756130 h 237"/>
              <a:gd name="T38" fmla="*/ 1184473531 w 954"/>
              <a:gd name="T39" fmla="*/ 597275488 h 237"/>
              <a:gd name="T40" fmla="*/ 1111389812 w 954"/>
              <a:gd name="T41" fmla="*/ 594756130 h 237"/>
              <a:gd name="T42" fmla="*/ 1040825456 w 954"/>
              <a:gd name="T43" fmla="*/ 589715825 h 237"/>
              <a:gd name="T44" fmla="*/ 965220787 w 954"/>
              <a:gd name="T45" fmla="*/ 582154575 h 237"/>
              <a:gd name="T46" fmla="*/ 894656430 w 954"/>
              <a:gd name="T47" fmla="*/ 567033661 h 237"/>
              <a:gd name="T48" fmla="*/ 819051564 w 954"/>
              <a:gd name="T49" fmla="*/ 551912748 h 237"/>
              <a:gd name="T50" fmla="*/ 748487207 w 954"/>
              <a:gd name="T51" fmla="*/ 534272476 h 237"/>
              <a:gd name="T52" fmla="*/ 677922850 w 954"/>
              <a:gd name="T53" fmla="*/ 511590312 h 237"/>
              <a:gd name="T54" fmla="*/ 609877855 w 954"/>
              <a:gd name="T55" fmla="*/ 478829126 h 237"/>
              <a:gd name="T56" fmla="*/ 539313498 w 954"/>
              <a:gd name="T57" fmla="*/ 451106658 h 237"/>
              <a:gd name="T58" fmla="*/ 473789452 w 954"/>
              <a:gd name="T59" fmla="*/ 418345472 h 237"/>
              <a:gd name="T60" fmla="*/ 408265307 w 954"/>
              <a:gd name="T61" fmla="*/ 378022937 h 237"/>
              <a:gd name="T62" fmla="*/ 342741262 w 954"/>
              <a:gd name="T63" fmla="*/ 335179555 h 237"/>
              <a:gd name="T64" fmla="*/ 277217216 w 954"/>
              <a:gd name="T65" fmla="*/ 289816814 h 237"/>
              <a:gd name="T66" fmla="*/ 201612498 w 954"/>
              <a:gd name="T67" fmla="*/ 231854106 h 237"/>
              <a:gd name="T68" fmla="*/ 131048141 w 954"/>
              <a:gd name="T69" fmla="*/ 163809152 h 237"/>
              <a:gd name="T70" fmla="*/ 65524071 w 954"/>
              <a:gd name="T71" fmla="*/ 93244864 h 237"/>
              <a:gd name="T72" fmla="*/ 0 w 954"/>
              <a:gd name="T73" fmla="*/ 15120920 h 23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54"/>
              <a:gd name="T112" fmla="*/ 0 h 237"/>
              <a:gd name="T113" fmla="*/ 954 w 954"/>
              <a:gd name="T114" fmla="*/ 237 h 23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54" h="237">
                <a:moveTo>
                  <a:pt x="954" y="0"/>
                </a:moveTo>
                <a:lnTo>
                  <a:pt x="936" y="23"/>
                </a:lnTo>
                <a:lnTo>
                  <a:pt x="915" y="47"/>
                </a:lnTo>
                <a:lnTo>
                  <a:pt x="894" y="68"/>
                </a:lnTo>
                <a:lnTo>
                  <a:pt x="872" y="88"/>
                </a:lnTo>
                <a:lnTo>
                  <a:pt x="849" y="108"/>
                </a:lnTo>
                <a:lnTo>
                  <a:pt x="825" y="126"/>
                </a:lnTo>
                <a:lnTo>
                  <a:pt x="801" y="142"/>
                </a:lnTo>
                <a:lnTo>
                  <a:pt x="776" y="158"/>
                </a:lnTo>
                <a:lnTo>
                  <a:pt x="749" y="171"/>
                </a:lnTo>
                <a:lnTo>
                  <a:pt x="723" y="185"/>
                </a:lnTo>
                <a:lnTo>
                  <a:pt x="696" y="195"/>
                </a:lnTo>
                <a:lnTo>
                  <a:pt x="670" y="206"/>
                </a:lnTo>
                <a:lnTo>
                  <a:pt x="643" y="214"/>
                </a:lnTo>
                <a:lnTo>
                  <a:pt x="614" y="221"/>
                </a:lnTo>
                <a:lnTo>
                  <a:pt x="585" y="227"/>
                </a:lnTo>
                <a:lnTo>
                  <a:pt x="556" y="232"/>
                </a:lnTo>
                <a:lnTo>
                  <a:pt x="528" y="236"/>
                </a:lnTo>
                <a:lnTo>
                  <a:pt x="499" y="236"/>
                </a:lnTo>
                <a:lnTo>
                  <a:pt x="470" y="237"/>
                </a:lnTo>
                <a:lnTo>
                  <a:pt x="441" y="236"/>
                </a:lnTo>
                <a:lnTo>
                  <a:pt x="413" y="234"/>
                </a:lnTo>
                <a:lnTo>
                  <a:pt x="383" y="231"/>
                </a:lnTo>
                <a:lnTo>
                  <a:pt x="355" y="225"/>
                </a:lnTo>
                <a:lnTo>
                  <a:pt x="325" y="219"/>
                </a:lnTo>
                <a:lnTo>
                  <a:pt x="297" y="212"/>
                </a:lnTo>
                <a:lnTo>
                  <a:pt x="269" y="203"/>
                </a:lnTo>
                <a:lnTo>
                  <a:pt x="242" y="190"/>
                </a:lnTo>
                <a:lnTo>
                  <a:pt x="214" y="179"/>
                </a:lnTo>
                <a:lnTo>
                  <a:pt x="188" y="166"/>
                </a:lnTo>
                <a:lnTo>
                  <a:pt x="162" y="150"/>
                </a:lnTo>
                <a:lnTo>
                  <a:pt x="136" y="133"/>
                </a:lnTo>
                <a:lnTo>
                  <a:pt x="110" y="115"/>
                </a:lnTo>
                <a:lnTo>
                  <a:pt x="80" y="92"/>
                </a:lnTo>
                <a:lnTo>
                  <a:pt x="52" y="65"/>
                </a:lnTo>
                <a:lnTo>
                  <a:pt x="26" y="37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36" name="Freeform 34"/>
          <p:cNvSpPr>
            <a:spLocks/>
          </p:cNvSpPr>
          <p:nvPr/>
        </p:nvSpPr>
        <p:spPr bwMode="auto">
          <a:xfrm>
            <a:off x="3848100" y="5013325"/>
            <a:ext cx="109538" cy="112713"/>
          </a:xfrm>
          <a:custGeom>
            <a:avLst/>
            <a:gdLst>
              <a:gd name="T0" fmla="*/ 173892341 w 69"/>
              <a:gd name="T1" fmla="*/ 70564683 h 71"/>
              <a:gd name="T2" fmla="*/ 0 w 69"/>
              <a:gd name="T3" fmla="*/ 0 h 71"/>
              <a:gd name="T4" fmla="*/ 45363012 w 69"/>
              <a:gd name="T5" fmla="*/ 178932654 h 71"/>
              <a:gd name="T6" fmla="*/ 0 60000 65536"/>
              <a:gd name="T7" fmla="*/ 0 60000 65536"/>
              <a:gd name="T8" fmla="*/ 0 60000 65536"/>
              <a:gd name="T9" fmla="*/ 0 w 69"/>
              <a:gd name="T10" fmla="*/ 0 h 71"/>
              <a:gd name="T11" fmla="*/ 69 w 69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71">
                <a:moveTo>
                  <a:pt x="69" y="28"/>
                </a:moveTo>
                <a:lnTo>
                  <a:pt x="0" y="0"/>
                </a:lnTo>
                <a:lnTo>
                  <a:pt x="18" y="71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37" name="Rectangle 36"/>
          <p:cNvSpPr>
            <a:spLocks noChangeArrowheads="1"/>
          </p:cNvSpPr>
          <p:nvPr/>
        </p:nvSpPr>
        <p:spPr bwMode="auto">
          <a:xfrm>
            <a:off x="3236913" y="4478338"/>
            <a:ext cx="4540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38" name="Rectangle 37"/>
          <p:cNvSpPr>
            <a:spLocks noChangeArrowheads="1"/>
          </p:cNvSpPr>
          <p:nvPr/>
        </p:nvSpPr>
        <p:spPr bwMode="auto">
          <a:xfrm>
            <a:off x="3236913" y="4484688"/>
            <a:ext cx="8509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0" baseline="0">
                <a:solidFill>
                  <a:srgbClr val="FFFF00"/>
                </a:solidFill>
                <a:latin typeface="Times New Roman" pitchFamily="18" charset="0"/>
              </a:rPr>
              <a:t>Hg(0)</a:t>
            </a:r>
          </a:p>
        </p:txBody>
      </p:sp>
      <p:sp>
        <p:nvSpPr>
          <p:cNvPr id="34839" name="Rectangle 38"/>
          <p:cNvSpPr>
            <a:spLocks noChangeArrowheads="1"/>
          </p:cNvSpPr>
          <p:nvPr/>
        </p:nvSpPr>
        <p:spPr bwMode="auto">
          <a:xfrm>
            <a:off x="5449888" y="4481513"/>
            <a:ext cx="6016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40" name="Rectangle 39"/>
          <p:cNvSpPr>
            <a:spLocks noChangeArrowheads="1"/>
          </p:cNvSpPr>
          <p:nvPr/>
        </p:nvSpPr>
        <p:spPr bwMode="auto">
          <a:xfrm>
            <a:off x="5546725" y="4540250"/>
            <a:ext cx="4762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41" name="Rectangle 40"/>
          <p:cNvSpPr>
            <a:spLocks noChangeArrowheads="1"/>
          </p:cNvSpPr>
          <p:nvPr/>
        </p:nvSpPr>
        <p:spPr bwMode="auto">
          <a:xfrm>
            <a:off x="5475288" y="4478338"/>
            <a:ext cx="911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0" baseline="0">
                <a:solidFill>
                  <a:srgbClr val="FFFF00"/>
                </a:solidFill>
                <a:latin typeface="Times New Roman" pitchFamily="18" charset="0"/>
              </a:rPr>
              <a:t>Hg(II)</a:t>
            </a:r>
          </a:p>
        </p:txBody>
      </p:sp>
      <p:sp>
        <p:nvSpPr>
          <p:cNvPr id="34842" name="Rectangle 44"/>
          <p:cNvSpPr>
            <a:spLocks noChangeArrowheads="1"/>
          </p:cNvSpPr>
          <p:nvPr/>
        </p:nvSpPr>
        <p:spPr bwMode="auto">
          <a:xfrm>
            <a:off x="5449888" y="6129338"/>
            <a:ext cx="5762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43" name="Rectangle 46"/>
          <p:cNvSpPr>
            <a:spLocks noChangeArrowheads="1"/>
          </p:cNvSpPr>
          <p:nvPr/>
        </p:nvSpPr>
        <p:spPr bwMode="auto">
          <a:xfrm>
            <a:off x="5486400" y="6096000"/>
            <a:ext cx="850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0" baseline="0">
                <a:solidFill>
                  <a:srgbClr val="FFFF00"/>
                </a:solidFill>
                <a:latin typeface="Times New Roman" pitchFamily="18" charset="0"/>
              </a:rPr>
              <a:t>Hg(p)</a:t>
            </a:r>
          </a:p>
        </p:txBody>
      </p:sp>
      <p:sp>
        <p:nvSpPr>
          <p:cNvPr id="34844" name="Rectangle 47"/>
          <p:cNvSpPr>
            <a:spLocks noChangeArrowheads="1"/>
          </p:cNvSpPr>
          <p:nvPr/>
        </p:nvSpPr>
        <p:spPr bwMode="auto">
          <a:xfrm>
            <a:off x="7086600" y="4495800"/>
            <a:ext cx="5778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45" name="Rectangle 48"/>
          <p:cNvSpPr>
            <a:spLocks noChangeArrowheads="1"/>
          </p:cNvSpPr>
          <p:nvPr/>
        </p:nvSpPr>
        <p:spPr bwMode="auto">
          <a:xfrm>
            <a:off x="7848600" y="4448175"/>
            <a:ext cx="633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0" baseline="0">
                <a:solidFill>
                  <a:srgbClr val="FFFF00"/>
                </a:solidFill>
                <a:latin typeface="Times New Roman" pitchFamily="18" charset="0"/>
              </a:rPr>
              <a:t>PHg</a:t>
            </a:r>
          </a:p>
        </p:txBody>
      </p:sp>
      <p:sp>
        <p:nvSpPr>
          <p:cNvPr id="34846" name="Rectangle 50"/>
          <p:cNvSpPr>
            <a:spLocks noChangeArrowheads="1"/>
          </p:cNvSpPr>
          <p:nvPr/>
        </p:nvSpPr>
        <p:spPr bwMode="auto">
          <a:xfrm>
            <a:off x="4133850" y="3759200"/>
            <a:ext cx="6810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47" name="Rectangle 51"/>
          <p:cNvSpPr>
            <a:spLocks noChangeArrowheads="1"/>
          </p:cNvSpPr>
          <p:nvPr/>
        </p:nvSpPr>
        <p:spPr bwMode="auto">
          <a:xfrm>
            <a:off x="4114800" y="35814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 b="0" baseline="0">
                <a:solidFill>
                  <a:srgbClr val="FFFF00"/>
                </a:solidFill>
                <a:latin typeface="Times New Roman" pitchFamily="18" charset="0"/>
              </a:rPr>
              <a:t>oxidation</a:t>
            </a:r>
          </a:p>
        </p:txBody>
      </p:sp>
      <p:sp>
        <p:nvSpPr>
          <p:cNvPr id="34848" name="Rectangle 52"/>
          <p:cNvSpPr>
            <a:spLocks noChangeArrowheads="1"/>
          </p:cNvSpPr>
          <p:nvPr/>
        </p:nvSpPr>
        <p:spPr bwMode="auto">
          <a:xfrm>
            <a:off x="4038600" y="5181600"/>
            <a:ext cx="7985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49" name="Rectangle 53"/>
          <p:cNvSpPr>
            <a:spLocks noChangeArrowheads="1"/>
          </p:cNvSpPr>
          <p:nvPr/>
        </p:nvSpPr>
        <p:spPr bwMode="auto">
          <a:xfrm>
            <a:off x="4148138" y="5249863"/>
            <a:ext cx="6794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50" name="Rectangle 54"/>
          <p:cNvSpPr>
            <a:spLocks noChangeArrowheads="1"/>
          </p:cNvSpPr>
          <p:nvPr/>
        </p:nvSpPr>
        <p:spPr bwMode="auto">
          <a:xfrm>
            <a:off x="4038600" y="5410200"/>
            <a:ext cx="124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 b="0" baseline="0">
                <a:solidFill>
                  <a:srgbClr val="FFFF00"/>
                </a:solidFill>
                <a:latin typeface="Times New Roman" pitchFamily="18" charset="0"/>
              </a:rPr>
              <a:t>reduction</a:t>
            </a:r>
          </a:p>
        </p:txBody>
      </p:sp>
      <p:sp>
        <p:nvSpPr>
          <p:cNvPr id="34851" name="Rectangle 55"/>
          <p:cNvSpPr>
            <a:spLocks noChangeArrowheads="1"/>
          </p:cNvSpPr>
          <p:nvPr/>
        </p:nvSpPr>
        <p:spPr bwMode="auto">
          <a:xfrm>
            <a:off x="1450975" y="4614863"/>
            <a:ext cx="11652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52" name="Rectangle 56"/>
          <p:cNvSpPr>
            <a:spLocks noChangeArrowheads="1"/>
          </p:cNvSpPr>
          <p:nvPr/>
        </p:nvSpPr>
        <p:spPr bwMode="auto">
          <a:xfrm>
            <a:off x="1547813" y="4484688"/>
            <a:ext cx="10525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53" name="Rectangle 57"/>
          <p:cNvSpPr>
            <a:spLocks noChangeArrowheads="1"/>
          </p:cNvSpPr>
          <p:nvPr/>
        </p:nvSpPr>
        <p:spPr bwMode="auto">
          <a:xfrm>
            <a:off x="381000" y="3886200"/>
            <a:ext cx="21605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0" baseline="0">
                <a:solidFill>
                  <a:schemeClr val="bg1"/>
                </a:solidFill>
                <a:latin typeface="Times New Roman" pitchFamily="18" charset="0"/>
              </a:rPr>
              <a:t>Aqueous phase</a:t>
            </a:r>
          </a:p>
          <a:p>
            <a:r>
              <a:rPr lang="en-US" sz="2000" b="0" baseline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000" b="0" baseline="0">
                <a:solidFill>
                  <a:srgbClr val="FF3300"/>
                </a:solidFill>
                <a:latin typeface="Times New Roman" pitchFamily="18" charset="0"/>
              </a:rPr>
              <a:t>O</a:t>
            </a:r>
            <a:r>
              <a:rPr lang="en-US" sz="2000" b="0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en-US" sz="2000" b="0" baseline="0">
                <a:solidFill>
                  <a:srgbClr val="FF3300"/>
                </a:solidFill>
                <a:latin typeface="Times New Roman" pitchFamily="18" charset="0"/>
              </a:rPr>
              <a:t>, OH, chlorine</a:t>
            </a:r>
            <a:r>
              <a:rPr lang="en-US" sz="2000" b="0" baseline="0">
                <a:solidFill>
                  <a:schemeClr val="bg1"/>
                </a:solidFill>
                <a:latin typeface="Times New Roman" pitchFamily="18" charset="0"/>
              </a:rPr>
              <a:t>,</a:t>
            </a:r>
          </a:p>
          <a:p>
            <a:r>
              <a:rPr lang="en-US" sz="2000" b="0" baseline="0">
                <a:solidFill>
                  <a:srgbClr val="00FF00"/>
                </a:solidFill>
                <a:latin typeface="Times New Roman" pitchFamily="18" charset="0"/>
              </a:rPr>
              <a:t>SO</a:t>
            </a:r>
            <a:r>
              <a:rPr lang="en-US" sz="2000" b="0">
                <a:solidFill>
                  <a:srgbClr val="00FF00"/>
                </a:solidFill>
                <a:latin typeface="Times New Roman" pitchFamily="18" charset="0"/>
              </a:rPr>
              <a:t>3</a:t>
            </a:r>
            <a:r>
              <a:rPr lang="en-US" sz="2000" b="0" baseline="30000">
                <a:solidFill>
                  <a:srgbClr val="00FF00"/>
                </a:solidFill>
                <a:latin typeface="Times New Roman" pitchFamily="18" charset="0"/>
              </a:rPr>
              <a:t>2-</a:t>
            </a:r>
            <a:r>
              <a:rPr lang="en-US" sz="2000" b="0" baseline="0">
                <a:solidFill>
                  <a:srgbClr val="00FF00"/>
                </a:solidFill>
                <a:latin typeface="Times New Roman" pitchFamily="18" charset="0"/>
              </a:rPr>
              <a:t>, HO</a:t>
            </a:r>
            <a:r>
              <a:rPr lang="en-US" sz="2000" b="0">
                <a:solidFill>
                  <a:srgbClr val="00FF00"/>
                </a:solidFill>
                <a:latin typeface="Times New Roman" pitchFamily="18" charset="0"/>
              </a:rPr>
              <a:t>2</a:t>
            </a:r>
            <a:r>
              <a:rPr lang="en-US" sz="2000" b="0" baseline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4854" name="Rectangle 58"/>
          <p:cNvSpPr>
            <a:spLocks noChangeArrowheads="1"/>
          </p:cNvSpPr>
          <p:nvPr/>
        </p:nvSpPr>
        <p:spPr bwMode="auto">
          <a:xfrm>
            <a:off x="5910263" y="5372100"/>
            <a:ext cx="13398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55" name="Rectangle 59"/>
          <p:cNvSpPr>
            <a:spLocks noChangeArrowheads="1"/>
          </p:cNvSpPr>
          <p:nvPr/>
        </p:nvSpPr>
        <p:spPr bwMode="auto">
          <a:xfrm>
            <a:off x="6007100" y="5430838"/>
            <a:ext cx="12319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56" name="Rectangle 60"/>
          <p:cNvSpPr>
            <a:spLocks noChangeArrowheads="1"/>
          </p:cNvSpPr>
          <p:nvPr/>
        </p:nvSpPr>
        <p:spPr bwMode="auto">
          <a:xfrm>
            <a:off x="5908675" y="5334000"/>
            <a:ext cx="27670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sz="2600" b="0" baseline="0">
                <a:solidFill>
                  <a:srgbClr val="FFFF00"/>
                </a:solidFill>
                <a:latin typeface="Times New Roman" pitchFamily="18" charset="0"/>
              </a:rPr>
              <a:t>Adsorption to solids</a:t>
            </a:r>
          </a:p>
          <a:p>
            <a:pPr eaLnBrk="0" hangingPunct="0">
              <a:lnSpc>
                <a:spcPct val="70000"/>
              </a:lnSpc>
            </a:pPr>
            <a:r>
              <a:rPr lang="en-US" sz="2600" b="0" baseline="0">
                <a:solidFill>
                  <a:srgbClr val="FFFF00"/>
                </a:solidFill>
                <a:latin typeface="Times New Roman" pitchFamily="18" charset="0"/>
              </a:rPr>
              <a:t>in atmospheric water</a:t>
            </a:r>
          </a:p>
        </p:txBody>
      </p:sp>
      <p:sp>
        <p:nvSpPr>
          <p:cNvPr id="34857" name="Line 61"/>
          <p:cNvSpPr>
            <a:spLocks noChangeShapeType="1"/>
          </p:cNvSpPr>
          <p:nvPr/>
        </p:nvSpPr>
        <p:spPr bwMode="auto">
          <a:xfrm>
            <a:off x="4200525" y="2325688"/>
            <a:ext cx="1354138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8" name="Line 63"/>
          <p:cNvSpPr>
            <a:spLocks noChangeShapeType="1"/>
          </p:cNvSpPr>
          <p:nvPr/>
        </p:nvSpPr>
        <p:spPr bwMode="auto">
          <a:xfrm>
            <a:off x="304800" y="3352800"/>
            <a:ext cx="861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Line 67"/>
          <p:cNvSpPr>
            <a:spLocks noChangeShapeType="1"/>
          </p:cNvSpPr>
          <p:nvPr/>
        </p:nvSpPr>
        <p:spPr bwMode="auto">
          <a:xfrm>
            <a:off x="8077200" y="2590800"/>
            <a:ext cx="1588" cy="1911350"/>
          </a:xfrm>
          <a:prstGeom prst="line">
            <a:avLst/>
          </a:prstGeom>
          <a:noFill/>
          <a:ln w="19050">
            <a:solidFill>
              <a:srgbClr val="CCFFCC"/>
            </a:solidFill>
            <a:round/>
            <a:headEnd type="stealth" w="med" len="lg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Line 68"/>
          <p:cNvSpPr>
            <a:spLocks noChangeShapeType="1"/>
          </p:cNvSpPr>
          <p:nvPr/>
        </p:nvSpPr>
        <p:spPr bwMode="auto">
          <a:xfrm>
            <a:off x="5943600" y="2743200"/>
            <a:ext cx="1588" cy="1682750"/>
          </a:xfrm>
          <a:prstGeom prst="line">
            <a:avLst/>
          </a:prstGeom>
          <a:noFill/>
          <a:ln w="19050">
            <a:solidFill>
              <a:srgbClr val="CCFFCC"/>
            </a:solidFill>
            <a:round/>
            <a:headEnd type="stealth" w="med" len="lg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4861" name="Line 69"/>
          <p:cNvSpPr>
            <a:spLocks noChangeShapeType="1"/>
          </p:cNvSpPr>
          <p:nvPr/>
        </p:nvSpPr>
        <p:spPr bwMode="auto">
          <a:xfrm>
            <a:off x="5791200" y="4953000"/>
            <a:ext cx="1588" cy="1189038"/>
          </a:xfrm>
          <a:prstGeom prst="line">
            <a:avLst/>
          </a:prstGeom>
          <a:noFill/>
          <a:ln w="19050">
            <a:solidFill>
              <a:srgbClr val="CCFFCC"/>
            </a:solidFill>
            <a:round/>
            <a:headEnd type="stealth" w="med" len="lg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4862" name="Line 70"/>
          <p:cNvSpPr>
            <a:spLocks noChangeShapeType="1"/>
          </p:cNvSpPr>
          <p:nvPr/>
        </p:nvSpPr>
        <p:spPr bwMode="auto">
          <a:xfrm>
            <a:off x="3505200" y="2743200"/>
            <a:ext cx="1588" cy="1682750"/>
          </a:xfrm>
          <a:prstGeom prst="line">
            <a:avLst/>
          </a:prstGeom>
          <a:noFill/>
          <a:ln w="19050">
            <a:solidFill>
              <a:srgbClr val="CCFFCC"/>
            </a:solidFill>
            <a:round/>
            <a:headEnd type="stealth" w="med" len="lg"/>
            <a:tailEnd type="stealth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7451</TotalTime>
  <Words>832</Words>
  <Application>Microsoft Office PowerPoint</Application>
  <PresentationFormat>On-screen Show (4:3)</PresentationFormat>
  <Paragraphs>223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Symbol</vt:lpstr>
      <vt:lpstr>Times New Roman</vt:lpstr>
      <vt:lpstr>Calibri</vt:lpstr>
      <vt:lpstr>SimSun</vt:lpstr>
      <vt:lpstr>Default Design</vt:lpstr>
      <vt:lpstr>Document</vt:lpstr>
      <vt:lpstr>Equation</vt:lpstr>
      <vt:lpstr>Evaluation of Mercury Outflow from East Asia using CMAQ-Hg</vt:lpstr>
      <vt:lpstr>Mercury as a Global Pollutant</vt:lpstr>
      <vt:lpstr>Exposure to MeHg</vt:lpstr>
      <vt:lpstr>Atmospheric Mercury</vt:lpstr>
      <vt:lpstr>Mercury in East Asia…</vt:lpstr>
      <vt:lpstr>ICAP Trans-Pacific Transport of Hg</vt:lpstr>
      <vt:lpstr>Import Sensitivity* (HgEA / HgNA ) by 20% Hg emission reduction</vt:lpstr>
      <vt:lpstr>Objectives</vt:lpstr>
      <vt:lpstr>Mercury Chemistry Scheme</vt:lpstr>
      <vt:lpstr>Mercury Deposition</vt:lpstr>
      <vt:lpstr>Emission Sources</vt:lpstr>
      <vt:lpstr>Emission Sources</vt:lpstr>
      <vt:lpstr>Emission Inventory (2001)</vt:lpstr>
      <vt:lpstr>Emission Distribution in Domain</vt:lpstr>
      <vt:lpstr>Regional Hg Emission after Incorporating the Natural/re-emission </vt:lpstr>
      <vt:lpstr>Hg Concentration</vt:lpstr>
      <vt:lpstr>Hg Dry Deposition</vt:lpstr>
      <vt:lpstr>Hg Wet Deposition</vt:lpstr>
      <vt:lpstr>Mercury Budget in Domain</vt:lpstr>
      <vt:lpstr>Slide 20</vt:lpstr>
      <vt:lpstr>Emission Scenarios (Mg/yr)</vt:lpstr>
      <vt:lpstr>How much net mercury outflow is from East Asia?</vt:lpstr>
      <vt:lpstr>Conclusions</vt:lpstr>
      <vt:lpstr>Acknowledgements</vt:lpstr>
    </vt:vector>
  </TitlesOfParts>
  <Company>LAMAR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Multi-scale Air Quality Modeling -</dc:title>
  <dc:creator>JERRY LIN</dc:creator>
  <cp:lastModifiedBy>cep</cp:lastModifiedBy>
  <cp:revision>246</cp:revision>
  <dcterms:created xsi:type="dcterms:W3CDTF">2004-03-09T18:48:58Z</dcterms:created>
  <dcterms:modified xsi:type="dcterms:W3CDTF">2008-10-07T13:21:03Z</dcterms:modified>
</cp:coreProperties>
</file>